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</p:sldIdLst>
  <p:sldSz cy="10287000" cx="18288000"/>
  <p:notesSz cx="10287000" cy="18288000"/>
  <p:embeddedFontLst>
    <p:embeddedFont>
      <p:font typeface="Titillium Web SemiBold"/>
      <p:regular r:id="rId122"/>
      <p:bold r:id="rId123"/>
      <p:italic r:id="rId124"/>
      <p:boldItalic r:id="rId125"/>
    </p:embeddedFont>
    <p:embeddedFont>
      <p:font typeface="Playfair Display"/>
      <p:regular r:id="rId126"/>
      <p:bold r:id="rId127"/>
      <p:italic r:id="rId128"/>
      <p:boldItalic r:id="rId129"/>
    </p:embeddedFont>
    <p:embeddedFont>
      <p:font typeface="Titillium Web"/>
      <p:regular r:id="rId130"/>
      <p:bold r:id="rId131"/>
      <p:italic r:id="rId132"/>
      <p:boldItalic r:id="rId133"/>
    </p:embeddedFont>
    <p:embeddedFont>
      <p:font typeface="Roboto Mono"/>
      <p:regular r:id="rId134"/>
      <p:bold r:id="rId135"/>
      <p:italic r:id="rId136"/>
      <p:boldItalic r:id="rId137"/>
    </p:embeddedFont>
    <p:embeddedFont>
      <p:font typeface="Playfair Display SemiBold"/>
      <p:regular r:id="rId138"/>
      <p:bold r:id="rId139"/>
      <p:italic r:id="rId140"/>
      <p:boldItalic r:id="rId141"/>
    </p:embeddedFont>
    <p:embeddedFont>
      <p:font typeface="Titillium Web Light"/>
      <p:regular r:id="rId142"/>
      <p:bold r:id="rId143"/>
      <p:italic r:id="rId144"/>
      <p:boldItalic r:id="rId145"/>
    </p:embeddedFont>
    <p:embeddedFont>
      <p:font typeface="Open Sans Light"/>
      <p:regular r:id="rId146"/>
      <p:bold r:id="rId147"/>
      <p:italic r:id="rId148"/>
      <p:boldItalic r:id="rId1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29">
          <p15:clr>
            <a:srgbClr val="9AA0A6"/>
          </p15:clr>
        </p15:guide>
        <p15:guide id="2" orient="horz" pos="3312">
          <p15:clr>
            <a:srgbClr val="9AA0A6"/>
          </p15:clr>
        </p15:guide>
        <p15:guide id="3" pos="621">
          <p15:clr>
            <a:srgbClr val="9AA0A6"/>
          </p15:clr>
        </p15:guide>
        <p15:guide id="4" orient="horz" pos="191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50" roundtripDataSignature="AMtx7mgCDQ5b61HXP9KfTbivshYYR5U8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29"/>
        <p:guide pos="3312" orient="horz"/>
        <p:guide pos="621"/>
        <p:guide pos="1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PlayfairDisplay-boldItalic.fntdata"/><Relationship Id="rId128" Type="http://schemas.openxmlformats.org/officeDocument/2006/relationships/font" Target="fonts/PlayfairDisplay-italic.fntdata"/><Relationship Id="rId127" Type="http://schemas.openxmlformats.org/officeDocument/2006/relationships/font" Target="fonts/PlayfairDisplay-bold.fntdata"/><Relationship Id="rId126" Type="http://schemas.openxmlformats.org/officeDocument/2006/relationships/font" Target="fonts/PlayfairDisplay-regular.fntdata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TitilliumWebSemiBold-boldItalic.fntdata"/><Relationship Id="rId29" Type="http://schemas.openxmlformats.org/officeDocument/2006/relationships/slide" Target="slides/slide24.xml"/><Relationship Id="rId124" Type="http://schemas.openxmlformats.org/officeDocument/2006/relationships/font" Target="fonts/TitilliumWebSemiBold-italic.fntdata"/><Relationship Id="rId123" Type="http://schemas.openxmlformats.org/officeDocument/2006/relationships/font" Target="fonts/TitilliumWebSemiBold-bold.fntdata"/><Relationship Id="rId122" Type="http://schemas.openxmlformats.org/officeDocument/2006/relationships/font" Target="fonts/TitilliumWebSemiBold-regular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customschemas.google.com/relationships/presentationmetadata" Target="metadata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OpenSansLight-boldItalic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OpenSansLight-italic.fntdata"/><Relationship Id="rId9" Type="http://schemas.openxmlformats.org/officeDocument/2006/relationships/slide" Target="slides/slide4.xml"/><Relationship Id="rId143" Type="http://schemas.openxmlformats.org/officeDocument/2006/relationships/font" Target="fonts/TitilliumWebLight-bold.fntdata"/><Relationship Id="rId142" Type="http://schemas.openxmlformats.org/officeDocument/2006/relationships/font" Target="fonts/TitilliumWebLight-regular.fntdata"/><Relationship Id="rId141" Type="http://schemas.openxmlformats.org/officeDocument/2006/relationships/font" Target="fonts/PlayfairDisplaySemiBold-boldItalic.fntdata"/><Relationship Id="rId140" Type="http://schemas.openxmlformats.org/officeDocument/2006/relationships/font" Target="fonts/PlayfairDisplaySemiBold-italic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OpenSansLight-bold.fntdata"/><Relationship Id="rId6" Type="http://schemas.openxmlformats.org/officeDocument/2006/relationships/slide" Target="slides/slide1.xml"/><Relationship Id="rId146" Type="http://schemas.openxmlformats.org/officeDocument/2006/relationships/font" Target="fonts/OpenSansLight-regular.fntdata"/><Relationship Id="rId7" Type="http://schemas.openxmlformats.org/officeDocument/2006/relationships/slide" Target="slides/slide2.xml"/><Relationship Id="rId145" Type="http://schemas.openxmlformats.org/officeDocument/2006/relationships/font" Target="fonts/TitilliumWebLight-boldItalic.fntdata"/><Relationship Id="rId8" Type="http://schemas.openxmlformats.org/officeDocument/2006/relationships/slide" Target="slides/slide3.xml"/><Relationship Id="rId144" Type="http://schemas.openxmlformats.org/officeDocument/2006/relationships/font" Target="fonts/TitilliumWebLight-italic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PlayfairDisplaySemiBold-bold.fntdata"/><Relationship Id="rId138" Type="http://schemas.openxmlformats.org/officeDocument/2006/relationships/font" Target="fonts/PlayfairDisplaySemiBold-regular.fntdata"/><Relationship Id="rId137" Type="http://schemas.openxmlformats.org/officeDocument/2006/relationships/font" Target="fonts/RobotoMono-boldItalic.fntdata"/><Relationship Id="rId132" Type="http://schemas.openxmlformats.org/officeDocument/2006/relationships/font" Target="fonts/TitilliumWeb-italic.fntdata"/><Relationship Id="rId131" Type="http://schemas.openxmlformats.org/officeDocument/2006/relationships/font" Target="fonts/TitilliumWeb-bold.fntdata"/><Relationship Id="rId130" Type="http://schemas.openxmlformats.org/officeDocument/2006/relationships/font" Target="fonts/TitilliumWeb-regular.fntdata"/><Relationship Id="rId136" Type="http://schemas.openxmlformats.org/officeDocument/2006/relationships/font" Target="fonts/RobotoMono-italic.fntdata"/><Relationship Id="rId135" Type="http://schemas.openxmlformats.org/officeDocument/2006/relationships/font" Target="fonts/RobotoMono-bold.fntdata"/><Relationship Id="rId134" Type="http://schemas.openxmlformats.org/officeDocument/2006/relationships/font" Target="fonts/RobotoMono-regular.fntdata"/><Relationship Id="rId133" Type="http://schemas.openxmlformats.org/officeDocument/2006/relationships/font" Target="fonts/TitilliumWeb-boldItalic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b98511f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fb98511f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</a:t>
            </a:r>
            <a:endParaRPr/>
          </a:p>
        </p:txBody>
      </p:sp>
      <p:sp>
        <p:nvSpPr>
          <p:cNvPr id="66" name="Google Shape;66;g1fb98511f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6abeb085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06abeb085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06abeb085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1796fb3542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21796fb3542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g21796fb3542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1c37365e36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21c37365e36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g21c37365e36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1c37365e3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21c37365e3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4" name="Google Shape;1264;g21c37365e36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1b2c1f2412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21b2c1f2412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21b2c1f2412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20cc3825c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220cc3825c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g220cc3825c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20cc3825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220cc3825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You can modify generated changeset.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g220cc3825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df90696ffa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1df90696ffa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Add path to other SQL changelog and execute some code before running changeset with REGIONS table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1df90696ffa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df90696ffa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g1df90696ffa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Or add another changeset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g1df90696ffa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21c37365e36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8" name="Google Shape;1318;g21c37365e36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9" name="Google Shape;1319;g21c37365e36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20d2cbf04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220d2cbf04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0" name="Google Shape;1330;g220d2cbf04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8df209120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18df209120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Liquibase uses a </a:t>
            </a:r>
            <a:r>
              <a:rPr b="1" i="1" lang="en-US" sz="1800"/>
              <a:t>changelog</a:t>
            </a:r>
            <a:r>
              <a:rPr lang="en-US" sz="1800"/>
              <a:t>  to explicitly </a:t>
            </a:r>
            <a:r>
              <a:rPr b="1" lang="en-US" sz="1800"/>
              <a:t>list database changes in order.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 </a:t>
            </a:r>
            <a:r>
              <a:rPr b="1" i="1" lang="en-US" sz="1800"/>
              <a:t>changelog</a:t>
            </a:r>
            <a:r>
              <a:rPr b="1" lang="en-US" sz="1800"/>
              <a:t> acts as a ledger </a:t>
            </a:r>
            <a:r>
              <a:rPr lang="en-US" sz="1800"/>
              <a:t>of changes and contains a </a:t>
            </a:r>
            <a:r>
              <a:rPr b="1" lang="en-US" sz="1800"/>
              <a:t>list of </a:t>
            </a:r>
            <a:r>
              <a:rPr b="1" i="1" lang="en-US" sz="1800"/>
              <a:t>changesets</a:t>
            </a:r>
            <a:r>
              <a:rPr b="1" lang="en-US" sz="1800"/>
              <a:t> </a:t>
            </a:r>
            <a:r>
              <a:rPr lang="en-US" sz="1800"/>
              <a:t>(units of change) that Liquibase can execute on a database.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uses </a:t>
            </a:r>
            <a:r>
              <a:rPr b="1" i="1" lang="en-US" sz="1800"/>
              <a:t>changeset</a:t>
            </a:r>
            <a:r>
              <a:rPr lang="en-US" sz="1800"/>
              <a:t> to represent a single change to your database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Each changeset is uniquely identified </a:t>
            </a:r>
            <a:r>
              <a:rPr b="1" lang="en-US" sz="1800"/>
              <a:t>by ID, author, directory and a filename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You can have many changesets in one SQL file.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There are 4 different ways to define your changes: </a:t>
            </a:r>
            <a:r>
              <a:rPr b="1" lang="en-US" sz="1800"/>
              <a:t>SQL, XML, YAML, and JSON </a:t>
            </a:r>
            <a:r>
              <a:rPr lang="en-US" sz="1800"/>
              <a:t>formats.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Tracking tables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DATABASECHANGELOG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tracks</a:t>
            </a:r>
            <a:r>
              <a:rPr lang="en-US" sz="1800"/>
              <a:t> which changeSets </a:t>
            </a:r>
            <a:r>
              <a:rPr b="1" lang="en-US" sz="1800"/>
              <a:t>have or have not been deployed </a:t>
            </a:r>
            <a:r>
              <a:rPr lang="en-US" sz="1800"/>
              <a:t>in a tracking table called  a DATABASECHANGELOG.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 If your database does not already contain a tracking table, Liquibase will create it for you.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18df209120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21c37365e36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g21c37365e36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0" name="Google Shape;1360;g21c37365e36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1c37365e36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g21c37365e36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2" name="Google Shape;1372;g21c37365e36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b663d20740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g1b663d20740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3" name="Google Shape;1383;g1b663d20740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1c37365e36_0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g21c37365e36_0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3" name="Google Shape;1393;g21c37365e36_0_5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1f284eed5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g21f284eed59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3" name="Google Shape;1403;g21f284eed59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b663d20740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g1b663d20740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9" name="Google Shape;1409;g1b663d20740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1c37365e36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g21c37365e36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7" name="Google Shape;1427;g21c37365e36_0_6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287251d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1287251d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Liquibase uses a </a:t>
            </a:r>
            <a:r>
              <a:rPr b="1" i="1" lang="en-US" sz="1800"/>
              <a:t>changelog</a:t>
            </a:r>
            <a:r>
              <a:rPr lang="en-US" sz="1800"/>
              <a:t>  to explicitly </a:t>
            </a:r>
            <a:r>
              <a:rPr b="1" lang="en-US" sz="1800"/>
              <a:t>list database changes in order.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 </a:t>
            </a:r>
            <a:r>
              <a:rPr b="1" i="1" lang="en-US" sz="1800"/>
              <a:t>changelog</a:t>
            </a:r>
            <a:r>
              <a:rPr b="1" lang="en-US" sz="1800"/>
              <a:t> acts as a ledger </a:t>
            </a:r>
            <a:r>
              <a:rPr lang="en-US" sz="1800"/>
              <a:t>of changes and contains a </a:t>
            </a:r>
            <a:r>
              <a:rPr b="1" lang="en-US" sz="1800"/>
              <a:t>list of </a:t>
            </a:r>
            <a:r>
              <a:rPr b="1" i="1" lang="en-US" sz="1800"/>
              <a:t>changesets</a:t>
            </a:r>
            <a:r>
              <a:rPr b="1" lang="en-US" sz="1800"/>
              <a:t> </a:t>
            </a:r>
            <a:r>
              <a:rPr lang="en-US" sz="1800"/>
              <a:t>(units of change) that Liquibase can execute on a database.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1287251d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287251d46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287251d4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uses </a:t>
            </a:r>
            <a:r>
              <a:rPr b="1" i="1" lang="en-US" sz="1800"/>
              <a:t>changeset</a:t>
            </a:r>
            <a:r>
              <a:rPr lang="en-US" sz="1800"/>
              <a:t> to represent a single change to your database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Each changeset is uniquely identified </a:t>
            </a:r>
            <a:r>
              <a:rPr b="1" lang="en-US" sz="1800"/>
              <a:t>by ID, author, directory and a filename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You can have many changesets in one SQL file.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There are 4 different ways to define your changes: </a:t>
            </a:r>
            <a:r>
              <a:rPr b="1" lang="en-US" sz="1800"/>
              <a:t>SQL, XML, YAML, and JSON </a:t>
            </a:r>
            <a:r>
              <a:rPr lang="en-US" sz="1800"/>
              <a:t>formats. </a:t>
            </a:r>
            <a:endParaRPr sz="1800"/>
          </a:p>
        </p:txBody>
      </p:sp>
      <p:sp>
        <p:nvSpPr>
          <p:cNvPr id="220" name="Google Shape;220;g21287251d46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287251d46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1287251d46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Tracking tables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DATABASECHANGELOG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tracks</a:t>
            </a:r>
            <a:r>
              <a:rPr lang="en-US" sz="1800"/>
              <a:t> which changeSets </a:t>
            </a:r>
            <a:r>
              <a:rPr b="1" lang="en-US" sz="1800"/>
              <a:t>have or have not been deployed </a:t>
            </a:r>
            <a:r>
              <a:rPr lang="en-US" sz="1800"/>
              <a:t>in a tracking table called  a DATABASECHANGELOG.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 If your database does not already contain a tracking table, Liquibase will create it for you.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1287251d46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b2c1f24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1b2c1f24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 essential Liquibase command we will be using is UPDATE.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How does it work?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49" name="Google Shape;249;g21b2c1f24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6abeb085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06abeb085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How to install &amp; run both tools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Both tools are command-line based.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If you already have SQLcl, then - you already have Liquibase!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Remember that you need to have standalone SQLcl because Liquibase is not included in SQL Developer installation.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Connection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Using SQLcl connect as usual with a conection string or tnsnames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To run Liquibase: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SQLcl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just type liquibase | lb command -options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65" name="Google Shape;265;g206abeb085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87251d46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1287251d46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How to install &amp; run both tools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If you want to use standalone Liquibase you have 2 options: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download files and manually add liquibase to your system path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or use an installer that includes JAVA and the most popular database drivers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Using Liquibase - define .properties file for every environment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To run Liquibase: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liquibase command [--options] 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76" name="Google Shape;276;g21287251d46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83d44f76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083d44f76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083d44f76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3403969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13403969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OK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It’s time to create a challenge for both tools with some real-world use cases. 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Let's see how they deal with them.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98" name="Google Shape;298;g213403969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f66b4fc83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0f66b4fc83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How it all started? With a mess.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No database versioning tool, no GIT. 5 developers  working on same database.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one day Project Leader said  -  Rafal, you must create a script to deploy all new changes on the UAT database.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I said, OK, but how would I know what I should deploy on UAT.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I know my changes but what about the changes of the other 5 developers?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he said - that simple, ask them :-)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78" name="Google Shape;78;g20f66b4fc83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287251d46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1287251d46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1287251d46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287251d46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1287251d46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1287251d46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5cd64ac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15cd64ac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15cd64ac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4020cfac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14020cfac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14020cfac5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4020cfac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14020cfac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4020cfac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4020cfac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14020cfac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14020cfac5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4020cfac5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14020cfac5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14020cfac5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4020cfac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14020cfac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14020cfac5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663d20740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b663d20740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b663d20740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63761977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163761977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163761977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f66b4fc83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0f66b4fc8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I wasted a lot of time asking them - I received scripts by email, attached to jira tasks and even on the slack communicator.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After gaining all the information, I had to merge those scripts and keep all the code in good execution order.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It took me a lot of time, and It was really painful to do all this.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</p:txBody>
      </p:sp>
      <p:sp>
        <p:nvSpPr>
          <p:cNvPr id="87" name="Google Shape;87;g20f66b4fc8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f284eed5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1f284eed5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21f284eed5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63761977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163761977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2163761977e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f284eed5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1f284eed5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1f284eed5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63761977e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163761977e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2163761977e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63761977e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2163761977e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163761977e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5cd64ac0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15cd64ac0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15cd64ac0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63761977e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163761977e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163761977e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63761977e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163761977e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2163761977e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f284eed5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1f284eed5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21f284eed59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63761977e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163761977e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2163761977e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e2598dbb2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0e2598dbb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It was not OK, so we decided that we needed to find a tool to help organize all this mess and save time.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0e2598dbb2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163761977e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2163761977e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2163761977e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163761977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163761977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2163761977e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796fb3542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1796fb3542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21796fb3542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5e7d4d3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de5e7d4d3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de5e7d4d3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de5e7d4d3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de5e7d4d3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1de5e7d4d3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de5e7d4d3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de5e7d4d3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1de5e7d4d3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de5e7d4d3d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de5e7d4d3d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1de5e7d4d3d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b2c1f241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1b2c1f241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b2c1f2412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18df209120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18df209120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218df209120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1b2c1f241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1b2c1f241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21b2c1f241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e2598dbb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0e2598dbb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We discovered Liquibase.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we resigned from this approach.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0e2598dbb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18df20912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18df20912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218df209120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18df209120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18df209120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218df209120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18df20912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18df20912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218df209120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18df209120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18df209120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218df209120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18df209120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18df209120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218df209120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18df209120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218df209120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218df209120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8df209120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18df209120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218df209120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18df209120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18df209120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218df209120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8df209120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18df209120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218df209120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18df209120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218df209120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g218df209120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c37365e36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1c37365e36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And replaced with this.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 more mess in deployment scripts.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1c37365e36_0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1b2c1f2412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1b2c1f2412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21b2c1f2412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8df209120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18df209120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218df209120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1b2c1f241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21b2c1f241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21b2c1f241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1b2c1f241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21b2c1f241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21b2c1f241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5e7d4d3d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de5e7d4d3d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1de5e7d4d3d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1b2c1f2412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21b2c1f2412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g21b2c1f2412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c37365e36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1c37365e36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1c37365e36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1c37365e36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21c37365e36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21c37365e36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1c37365e36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21c37365e36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g21c37365e36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1c37365e3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21c37365e3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g21c37365e36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e2598dbb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0e2598dbb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I've been using Liquibase standalone open-source version for a few years.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But recently, Oracle incorporated their custom version of LIquibase into the popular SQLcl tool. 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So in this presentation, I will compare both editions' options with many examples, solutions and problems.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It will help you to choose the best version for your projects - regardless of your knowledge level.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Or maybe you will choose both of them? :)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0e2598dbb2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1c37365e36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21c37365e36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21c37365e36_0_3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1c37365e36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21c37365e36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21c37365e36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1c37365e36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21c37365e36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g21c37365e36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1c37365e36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21c37365e36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g21c37365e36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1c37365e36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21c37365e36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21c37365e36_0_4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1c37365e36_0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21c37365e36_0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g21c37365e36_0_4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1c37365e36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21c37365e36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21c37365e36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1c37365e36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21c37365e36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g21c37365e36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1c37365e36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21c37365e36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g21c37365e36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1b2c1f2412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g21b2c1f2412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g21b2c1f2412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6abeb085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06abeb085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06abeb0859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1c37365e36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21c37365e36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21c37365e36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1c37365e36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21c37365e36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2" name="Google Shape;1032;g21c37365e36_0_4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1c37365e36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21c37365e36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1" name="Google Shape;1041;g21c37365e36_0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1c37365e36_0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21c37365e36_0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g21c37365e36_0_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1c37365e36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21c37365e36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21c37365e36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1c37365e36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21c37365e36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g21c37365e36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1c37365e36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21c37365e36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5" name="Google Shape;1075;g21c37365e36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1b2c1f2412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g21b2c1f2412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7" name="Google Shape;1087;g21b2c1f2412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18df209120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218df209120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g218df209120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1b2c1f2412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21b2c1f2412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g21b2c1f2412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287251d46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1287251d46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1287251d46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1b2c1f2412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21b2c1f2412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g21b2c1f2412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1b2c1f2412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21b2c1f2412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g21b2c1f2412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1b2c1f2412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g21b2c1f2412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6" name="Google Shape;1146;g21b2c1f2412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1b2c1f2412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21b2c1f2412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8" name="Google Shape;1158;g21b2c1f2412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1c37365e3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21c37365e3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2" name="Google Shape;1172;g21c37365e3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1c37365e3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21c37365e3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1" name="Google Shape;1181;g21c37365e3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1c37365e36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21c37365e3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21c37365e36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1c37365e36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g21c37365e36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9" name="Google Shape;1209;g21c37365e36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1c37365e36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3" name="Google Shape;1223;g21c37365e36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4" name="Google Shape;1224;g21c37365e36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b663d20740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1b663d20740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1b663d20740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d189078281_0_4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5" name="Google Shape;15;g1d189078281_0_4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" name="Google Shape;16;g1d189078281_0_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189078281_0_39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0" name="Google Shape;50;g1d189078281_0_39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1" name="Google Shape;51;g1d189078281_0_3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d189078281_0_4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TITLE LEFT">
  <p:cSld name="CUSTOM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1d189078281_0_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189078281_0_46"/>
          <p:cNvSpPr txBox="1"/>
          <p:nvPr>
            <p:ph type="title"/>
          </p:nvPr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1d189078281_0_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TITLE MID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189078281_0_51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Google Shape;62;g1d189078281_0_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d189078281_0_8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d189078281_0_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d189078281_0_1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g1d189078281_0_1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3" name="Google Shape;23;g1d189078281_0_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d189078281_0_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" name="Google Shape;26;g1d189078281_0_1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" name="Google Shape;27;g1d189078281_0_1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" name="Google Shape;28;g1d189078281_0_1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d189078281_0_2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g1d189078281_0_2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d189078281_0_2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d189078281_0_23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5" name="Google Shape;35;g1d189078281_0_2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d189078281_0_2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8" name="Google Shape;38;g1d189078281_0_2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89078281_0_30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d189078281_0_30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2" name="Google Shape;42;g1d189078281_0_30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g1d189078281_0_30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4" name="Google Shape;44;g1d189078281_0_3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d189078281_0_36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7" name="Google Shape;47;g1d189078281_0_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d189078281_0_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1d189078281_0_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1d189078281_0_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.png"/><Relationship Id="rId4" Type="http://schemas.openxmlformats.org/officeDocument/2006/relationships/image" Target="../media/image16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.png"/><Relationship Id="rId4" Type="http://schemas.openxmlformats.org/officeDocument/2006/relationships/image" Target="../media/image61.png"/><Relationship Id="rId5" Type="http://schemas.openxmlformats.org/officeDocument/2006/relationships/image" Target="../media/image16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.png"/><Relationship Id="rId4" Type="http://schemas.openxmlformats.org/officeDocument/2006/relationships/image" Target="../media/image16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.png"/><Relationship Id="rId4" Type="http://schemas.openxmlformats.org/officeDocument/2006/relationships/image" Target="../media/image61.png"/><Relationship Id="rId5" Type="http://schemas.openxmlformats.org/officeDocument/2006/relationships/image" Target="../media/image16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.png"/><Relationship Id="rId4" Type="http://schemas.openxmlformats.org/officeDocument/2006/relationships/image" Target="../media/image17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.png"/><Relationship Id="rId4" Type="http://schemas.openxmlformats.org/officeDocument/2006/relationships/image" Target="../media/image16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.png"/><Relationship Id="rId4" Type="http://schemas.openxmlformats.org/officeDocument/2006/relationships/image" Target="../media/image165.png"/><Relationship Id="rId5" Type="http://schemas.openxmlformats.org/officeDocument/2006/relationships/image" Target="../media/image17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.png"/><Relationship Id="rId4" Type="http://schemas.openxmlformats.org/officeDocument/2006/relationships/image" Target="../media/image173.png"/><Relationship Id="rId5" Type="http://schemas.openxmlformats.org/officeDocument/2006/relationships/hyperlink" Target="https://docs.oracle.com/en/database/oracle/sql-developer-command-line/22.4/sqcug/using-liquibase.html#GUID-B477E91B-100C-430D-82E9-87C616A36424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7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hyperlink" Target="https://docs.oracle.com/en/database/oracle/sql-developer-command-line/22.4/sqcug/using-liquibase.html#GUID-A092704A-2D5D-4ECB-ADE1-053306D80BC2:~:text=lb%20version%7Cve-,3.5%20Using%20SQLcl%20Liquibase%20Functionality%20with%20Open%2DSource%20Liquibase,-SQLcl%20Liquibase%20with" TargetMode="Externa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oracle.com/en/database/oracle/sql-developer-command-line/22.4/index.html" TargetMode="External"/><Relationship Id="rId10" Type="http://schemas.openxmlformats.org/officeDocument/2006/relationships/hyperlink" Target="https://docs.liquibase.com/home.html" TargetMode="External"/><Relationship Id="rId13" Type="http://schemas.openxmlformats.org/officeDocument/2006/relationships/hyperlink" Target="https://twitter.com/r_grzegorczyk" TargetMode="External"/><Relationship Id="rId12" Type="http://schemas.openxmlformats.org/officeDocument/2006/relationships/hyperlink" Target="https://speakerdeck.com/thatjeffsmith/oracle-change-management-with-sqlcl-and-liquibase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hyperlink" Target="https://pretius.com/gradle-flyway-oracle-apex-a-few-words-about-migration-part-1/" TargetMode="External"/><Relationship Id="rId15" Type="http://schemas.openxmlformats.org/officeDocument/2006/relationships/hyperlink" Target="https://rafal.hasnode.dev" TargetMode="External"/><Relationship Id="rId14" Type="http://schemas.openxmlformats.org/officeDocument/2006/relationships/hyperlink" Target="https://www.linkedin.com/in/rgrzegorczyk/" TargetMode="External"/><Relationship Id="rId17" Type="http://schemas.openxmlformats.org/officeDocument/2006/relationships/image" Target="../media/image25.png"/><Relationship Id="rId16" Type="http://schemas.openxmlformats.org/officeDocument/2006/relationships/image" Target="../media/image46.png"/><Relationship Id="rId5" Type="http://schemas.openxmlformats.org/officeDocument/2006/relationships/image" Target="../media/image23.png"/><Relationship Id="rId19" Type="http://schemas.openxmlformats.org/officeDocument/2006/relationships/image" Target="../media/image64.png"/><Relationship Id="rId6" Type="http://schemas.openxmlformats.org/officeDocument/2006/relationships/hyperlink" Target="https://github.com/rgrzegorczyk/sqlcl_vs_core_liquibase" TargetMode="External"/><Relationship Id="rId18" Type="http://schemas.openxmlformats.org/officeDocument/2006/relationships/image" Target="../media/image34.png"/><Relationship Id="rId7" Type="http://schemas.openxmlformats.org/officeDocument/2006/relationships/hyperlink" Target="https://pretius.com/blog/liquibase-tutorial/" TargetMode="External"/><Relationship Id="rId8" Type="http://schemas.openxmlformats.org/officeDocument/2006/relationships/hyperlink" Target="https://pretius.com/blog/liquibase-rollback-jenkins-oracle-apex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hyperlink" Target="https://docs.liquibase.com/commands/update/updat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hyperlink" Target="https://www.oracle.com/pl/database/sqldeveloper/technologies/sqlcl/download/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7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2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8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14.png"/><Relationship Id="rId8" Type="http://schemas.openxmlformats.org/officeDocument/2006/relationships/image" Target="../media/image7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4.png"/><Relationship Id="rId7" Type="http://schemas.openxmlformats.org/officeDocument/2006/relationships/image" Target="../media/image61.png"/><Relationship Id="rId8" Type="http://schemas.openxmlformats.org/officeDocument/2006/relationships/hyperlink" Target="https://docs.oracle.com/en/database/oracle/sql-developer-command-line/22.4/sqcug/using-liquibase.html#GUID-673321E9-1C06-4B9A-A373-52C2CB5AB7B0:~:text=and%20changelogs%20automatically-,3.2%20Requirements%20for%20Using%20Liquibase,-The%20two%20importan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4.png"/><Relationship Id="rId7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4.png"/><Relationship Id="rId7" Type="http://schemas.openxmlformats.org/officeDocument/2006/relationships/image" Target="../media/image77.png"/><Relationship Id="rId8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4.png"/><Relationship Id="rId7" Type="http://schemas.openxmlformats.org/officeDocument/2006/relationships/image" Target="../media/image7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14.png"/><Relationship Id="rId7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8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79.png"/><Relationship Id="rId6" Type="http://schemas.openxmlformats.org/officeDocument/2006/relationships/image" Target="../media/image61.png"/><Relationship Id="rId7" Type="http://schemas.openxmlformats.org/officeDocument/2006/relationships/hyperlink" Target="https://docs.liquibase.com/concepts/connections/creating-config-properties.html" TargetMode="External"/><Relationship Id="rId8" Type="http://schemas.openxmlformats.org/officeDocument/2006/relationships/image" Target="../media/image8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16.png"/><Relationship Id="rId5" Type="http://schemas.openxmlformats.org/officeDocument/2006/relationships/hyperlink" Target="https://docs.liquibase.com/concepts/changelogs/home.html" TargetMode="External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0.png"/><Relationship Id="rId13" Type="http://schemas.openxmlformats.org/officeDocument/2006/relationships/image" Target="../media/image1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5" Type="http://schemas.openxmlformats.org/officeDocument/2006/relationships/image" Target="../media/image19.png"/><Relationship Id="rId1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hyperlink" Target="https://docs.liquibase.com/concepts/changelogs/home.html" TargetMode="External"/><Relationship Id="rId6" Type="http://schemas.openxmlformats.org/officeDocument/2006/relationships/image" Target="../media/image91.png"/><Relationship Id="rId7" Type="http://schemas.openxmlformats.org/officeDocument/2006/relationships/image" Target="../media/image85.png"/><Relationship Id="rId8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hyperlink" Target="https://docs.liquibase.com/concepts/changelogs/changeset.html" TargetMode="External"/><Relationship Id="rId6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hyperlink" Target="https://docs.liquibase.com/concepts/changelogs/changeset.html" TargetMode="External"/><Relationship Id="rId6" Type="http://schemas.openxmlformats.org/officeDocument/2006/relationships/image" Target="../media/image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Relationship Id="rId6" Type="http://schemas.openxmlformats.org/officeDocument/2006/relationships/image" Target="../media/image9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Relationship Id="rId6" Type="http://schemas.openxmlformats.org/officeDocument/2006/relationships/image" Target="../media/image10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9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9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80.png"/><Relationship Id="rId6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1.png"/><Relationship Id="rId4" Type="http://schemas.openxmlformats.org/officeDocument/2006/relationships/image" Target="../media/image13.png"/><Relationship Id="rId5" Type="http://schemas.openxmlformats.org/officeDocument/2006/relationships/image" Target="../media/image9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image" Target="../media/image61.png"/><Relationship Id="rId6" Type="http://schemas.openxmlformats.org/officeDocument/2006/relationships/image" Target="../media/image10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10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03.png"/><Relationship Id="rId5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10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Relationship Id="rId5" Type="http://schemas.openxmlformats.org/officeDocument/2006/relationships/image" Target="../media/image10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Relationship Id="rId4" Type="http://schemas.openxmlformats.org/officeDocument/2006/relationships/image" Target="../media/image121.png"/><Relationship Id="rId5" Type="http://schemas.openxmlformats.org/officeDocument/2006/relationships/hyperlink" Target="https://www.youtube.com/watch?v=dEV9sc4DnX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Relationship Id="rId4" Type="http://schemas.openxmlformats.org/officeDocument/2006/relationships/image" Target="../media/image109.png"/><Relationship Id="rId5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108.png"/><Relationship Id="rId6" Type="http://schemas.openxmlformats.org/officeDocument/2006/relationships/image" Target="../media/image1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Relationship Id="rId6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112.png"/><Relationship Id="rId6" Type="http://schemas.openxmlformats.org/officeDocument/2006/relationships/image" Target="../media/image1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11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130.png"/><Relationship Id="rId5" Type="http://schemas.openxmlformats.org/officeDocument/2006/relationships/image" Target="../media/image14.png"/><Relationship Id="rId6" Type="http://schemas.openxmlformats.org/officeDocument/2006/relationships/image" Target="../media/image1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Relationship Id="rId4" Type="http://schemas.openxmlformats.org/officeDocument/2006/relationships/image" Target="../media/image1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126.png"/><Relationship Id="rId5" Type="http://schemas.openxmlformats.org/officeDocument/2006/relationships/image" Target="../media/image1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118.png"/><Relationship Id="rId5" Type="http://schemas.openxmlformats.org/officeDocument/2006/relationships/image" Target="../media/image1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12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4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8.png"/><Relationship Id="rId6" Type="http://schemas.openxmlformats.org/officeDocument/2006/relationships/image" Target="../media/image1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7.png"/><Relationship Id="rId4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129.png"/><Relationship Id="rId5" Type="http://schemas.openxmlformats.org/officeDocument/2006/relationships/image" Target="../media/image1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119.png"/><Relationship Id="rId6" Type="http://schemas.openxmlformats.org/officeDocument/2006/relationships/image" Target="../media/image1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Relationship Id="rId6" Type="http://schemas.openxmlformats.org/officeDocument/2006/relationships/image" Target="../media/image1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hyperlink" Target="https://github.com/rgrzegorczyk/sqlcl_vs_core_liquibase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7.jpg"/><Relationship Id="rId7" Type="http://schemas.openxmlformats.org/officeDocument/2006/relationships/image" Target="../media/image13.png"/><Relationship Id="rId8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84.png"/><Relationship Id="rId5" Type="http://schemas.openxmlformats.org/officeDocument/2006/relationships/image" Target="../media/image13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134.png"/><Relationship Id="rId5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1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3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3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3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5" Type="http://schemas.openxmlformats.org/officeDocument/2006/relationships/image" Target="../media/image14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5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fal.hashnode.dev/" TargetMode="External"/><Relationship Id="rId4" Type="http://schemas.openxmlformats.org/officeDocument/2006/relationships/hyperlink" Target="https://pretius.com/blog/" TargetMode="External"/><Relationship Id="rId9" Type="http://schemas.openxmlformats.org/officeDocument/2006/relationships/image" Target="../media/image25.png"/><Relationship Id="rId5" Type="http://schemas.openxmlformats.org/officeDocument/2006/relationships/image" Target="../media/image24.jpg"/><Relationship Id="rId6" Type="http://schemas.openxmlformats.org/officeDocument/2006/relationships/hyperlink" Target="https://twitter.com/r_grzegorczyk" TargetMode="External"/><Relationship Id="rId7" Type="http://schemas.openxmlformats.org/officeDocument/2006/relationships/hyperlink" Target="https://www.linkedin.com/in/rgrzegorczyk/" TargetMode="External"/><Relationship Id="rId8" Type="http://schemas.openxmlformats.org/officeDocument/2006/relationships/hyperlink" Target="https://rafal.hasnode.dev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.png"/><Relationship Id="rId4" Type="http://schemas.openxmlformats.org/officeDocument/2006/relationships/image" Target="../media/image9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image" Target="../media/image14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.png"/><Relationship Id="rId4" Type="http://schemas.openxmlformats.org/officeDocument/2006/relationships/image" Target="../media/image14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.png"/><Relationship Id="rId4" Type="http://schemas.openxmlformats.org/officeDocument/2006/relationships/image" Target="../media/image97.png"/><Relationship Id="rId5" Type="http://schemas.openxmlformats.org/officeDocument/2006/relationships/hyperlink" Target="https://pretius.com/blog/liquibase-rollback-jenkins-oracle-apex/" TargetMode="External"/><Relationship Id="rId6" Type="http://schemas.openxmlformats.org/officeDocument/2006/relationships/image" Target="../media/image143.png"/><Relationship Id="rId7" Type="http://schemas.openxmlformats.org/officeDocument/2006/relationships/image" Target="../media/image1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9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71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52.png"/><Relationship Id="rId7" Type="http://schemas.openxmlformats.org/officeDocument/2006/relationships/image" Target="../media/image1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38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4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5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5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54.png"/><Relationship Id="rId7" Type="http://schemas.openxmlformats.org/officeDocument/2006/relationships/image" Target="../media/image15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15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61.png"/><Relationship Id="rId7" Type="http://schemas.openxmlformats.org/officeDocument/2006/relationships/image" Target="../media/image1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.png"/><Relationship Id="rId4" Type="http://schemas.openxmlformats.org/officeDocument/2006/relationships/image" Target="../media/image99.png"/><Relationship Id="rId5" Type="http://schemas.openxmlformats.org/officeDocument/2006/relationships/image" Target="../media/image84.png"/><Relationship Id="rId6" Type="http://schemas.openxmlformats.org/officeDocument/2006/relationships/image" Target="../media/image15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99.png"/><Relationship Id="rId6" Type="http://schemas.openxmlformats.org/officeDocument/2006/relationships/image" Target="../media/image84.png"/><Relationship Id="rId7" Type="http://schemas.openxmlformats.org/officeDocument/2006/relationships/image" Target="../media/image155.png"/><Relationship Id="rId8" Type="http://schemas.openxmlformats.org/officeDocument/2006/relationships/image" Target="../media/image11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.png"/><Relationship Id="rId4" Type="http://schemas.openxmlformats.org/officeDocument/2006/relationships/image" Target="../media/image99.png"/><Relationship Id="rId9" Type="http://schemas.openxmlformats.org/officeDocument/2006/relationships/hyperlink" Target="https://www.liquibase.com/blog/contexts-vs-labels" TargetMode="External"/><Relationship Id="rId5" Type="http://schemas.openxmlformats.org/officeDocument/2006/relationships/image" Target="../media/image84.png"/><Relationship Id="rId6" Type="http://schemas.openxmlformats.org/officeDocument/2006/relationships/image" Target="../media/image155.png"/><Relationship Id="rId7" Type="http://schemas.openxmlformats.org/officeDocument/2006/relationships/image" Target="../media/image61.png"/><Relationship Id="rId8" Type="http://schemas.openxmlformats.org/officeDocument/2006/relationships/hyperlink" Target="https://pretius.com/blog/liquibase-database-version-control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b98511fe7_0_0"/>
          <p:cNvSpPr/>
          <p:nvPr/>
        </p:nvSpPr>
        <p:spPr>
          <a:xfrm>
            <a:off x="204750" y="3818250"/>
            <a:ext cx="178785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Oracle-enhanced Liquibase SQLcl features 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vs standalone Liquibase.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What’s best for you?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9" name="Google Shape;69;g1fb98511fe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fb98511fe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5938" y="5842550"/>
            <a:ext cx="2730214" cy="5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fb98511fe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88975" y="4682922"/>
            <a:ext cx="1908750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fb98511fe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92300" y="5095863"/>
            <a:ext cx="28575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fb98511fe7_0_0"/>
          <p:cNvSpPr/>
          <p:nvPr/>
        </p:nvSpPr>
        <p:spPr>
          <a:xfrm>
            <a:off x="3034450" y="7217050"/>
            <a:ext cx="36243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Pretius Low-Code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4" name="Google Shape;74;g1fb98511fe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200" y="7100500"/>
            <a:ext cx="1837324" cy="18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6abeb0859_0_54"/>
          <p:cNvSpPr txBox="1"/>
          <p:nvPr>
            <p:ph type="title"/>
          </p:nvPr>
        </p:nvSpPr>
        <p:spPr>
          <a:xfrm>
            <a:off x="699600" y="46980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How liquibase works?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21796fb3542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21796fb3542_0_8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export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51" name="Google Shape;1251;g21796fb3542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849" y="4426225"/>
            <a:ext cx="12982301" cy="12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52" name="Google Shape;1252;g21796fb3542_0_80"/>
          <p:cNvSpPr txBox="1"/>
          <p:nvPr/>
        </p:nvSpPr>
        <p:spPr>
          <a:xfrm>
            <a:off x="4033696" y="4651075"/>
            <a:ext cx="102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generate-apex-object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-applicationid 200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g21c37365e36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21c37365e36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250" y="2970575"/>
            <a:ext cx="9677500" cy="85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21c37365e36_0_194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export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g21c37365e36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21c37365e36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950" y="3511825"/>
            <a:ext cx="12982301" cy="1937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68" name="Google Shape;1268;g21c37365e36_0_160"/>
          <p:cNvSpPr txBox="1"/>
          <p:nvPr/>
        </p:nvSpPr>
        <p:spPr>
          <a:xfrm>
            <a:off x="4071796" y="3736675"/>
            <a:ext cx="10257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connect UAT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-changelog-file f200.xml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69" name="Google Shape;1269;g21c37365e36_0_160"/>
          <p:cNvSpPr/>
          <p:nvPr/>
        </p:nvSpPr>
        <p:spPr>
          <a:xfrm>
            <a:off x="4964100" y="8390100"/>
            <a:ext cx="10006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sng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 scripts are not supported in Open Source Liquibase (standalone) *</a:t>
            </a:r>
            <a:endParaRPr b="0" i="0" sz="2250" u="sng" cap="none" strike="noStrike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Liquibase PRO license required</a:t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70" name="Google Shape;1270;g21c37365e36_0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240" y="5653063"/>
            <a:ext cx="16571520" cy="1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g21c37365e36_0_16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deploy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g21b2c1f2412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21b2c1f2412_0_137"/>
          <p:cNvSpPr/>
          <p:nvPr/>
        </p:nvSpPr>
        <p:spPr>
          <a:xfrm>
            <a:off x="3542700" y="4427700"/>
            <a:ext cx="112026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“Deconstructing the APEX Application Development Lifecycle Paper” 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by Matt Mulvaney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 World 30.03.2023 14:45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79" name="Google Shape;1279;g21b2c1f2412_0_137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+ APEX one-click deployment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21b2c1f2412_0_137"/>
          <p:cNvSpPr/>
          <p:nvPr/>
        </p:nvSpPr>
        <p:spPr>
          <a:xfrm>
            <a:off x="3542700" y="5951700"/>
            <a:ext cx="10169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you missed  it: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Kscope23,  25 - 29.06.2023, Aurora (USA)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81" name="Google Shape;1281;g21b2c1f2412_0_137"/>
          <p:cNvPicPr preferRelativeResize="0"/>
          <p:nvPr/>
        </p:nvPicPr>
        <p:blipFill rotWithShape="1">
          <a:blip r:embed="rId4">
            <a:alphaModFix/>
          </a:blip>
          <a:srcRect b="2898" l="1541" r="72976" t="4216"/>
          <a:stretch/>
        </p:blipFill>
        <p:spPr>
          <a:xfrm>
            <a:off x="15790863" y="531825"/>
            <a:ext cx="706075" cy="9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g220cc3825c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220cc3825c8_0_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Generate object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89" name="Google Shape;1289;g220cc3825c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238" y="4426225"/>
            <a:ext cx="15477525" cy="12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90" name="Google Shape;1290;g220cc3825c8_0_0"/>
          <p:cNvSpPr txBox="1"/>
          <p:nvPr/>
        </p:nvSpPr>
        <p:spPr>
          <a:xfrm>
            <a:off x="3167088" y="4651075"/>
            <a:ext cx="120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generate-object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-object-type table -object-name regions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91" name="Google Shape;1291;g220cc3825c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5962" y="5642325"/>
            <a:ext cx="14916076" cy="2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g220cc3825c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220cc3825c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138" y="169625"/>
            <a:ext cx="10785724" cy="99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g1df90696ffa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g1df90696ffa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713" y="1433575"/>
            <a:ext cx="15524573" cy="86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1df90696ffa_3_0"/>
          <p:cNvSpPr/>
          <p:nvPr/>
        </p:nvSpPr>
        <p:spPr>
          <a:xfrm>
            <a:off x="3032250" y="5509025"/>
            <a:ext cx="13747500" cy="8841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Google Shape;1312;g1df90696ffa_3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g1df90696ffa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1679300"/>
            <a:ext cx="17983201" cy="341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g1df90696ffa_3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5029" y="5247455"/>
            <a:ext cx="10237941" cy="488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g1df90696ffa_3_8"/>
          <p:cNvSpPr/>
          <p:nvPr/>
        </p:nvSpPr>
        <p:spPr>
          <a:xfrm>
            <a:off x="4232675" y="7775375"/>
            <a:ext cx="9917100" cy="1758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" name="Google Shape;1321;g21c37365e36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g21c37365e36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112" y="3047000"/>
            <a:ext cx="2000250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g21c37365e36_0_184"/>
          <p:cNvSpPr txBox="1"/>
          <p:nvPr>
            <p:ph idx="4294967295" type="title"/>
          </p:nvPr>
        </p:nvSpPr>
        <p:spPr>
          <a:xfrm>
            <a:off x="699600" y="19548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All SQLcl exclusive commands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g21c37365e36_0_184"/>
          <p:cNvSpPr/>
          <p:nvPr/>
        </p:nvSpPr>
        <p:spPr>
          <a:xfrm>
            <a:off x="5289325" y="3237625"/>
            <a:ext cx="84828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generate-ords-schema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generate-control-file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generate-ords-module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generate-object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generate-apex-object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5" name="Google Shape;1325;g21c37365e36_0_184"/>
          <p:cNvSpPr txBox="1"/>
          <p:nvPr/>
        </p:nvSpPr>
        <p:spPr>
          <a:xfrm>
            <a:off x="5210975" y="7548725"/>
            <a:ext cx="455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generate-schema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6" name="Google Shape;1326;g21c37365e36_0_184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https://docs.oracle.com/en/database/oracle/sql-developer-command-line/22.4/index.html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g220d2cbf0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83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g220d2cbf04d_1_0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334" name="Google Shape;1334;g220d2cbf04d_1_0"/>
          <p:cNvSpPr/>
          <p:nvPr/>
        </p:nvSpPr>
        <p:spPr>
          <a:xfrm>
            <a:off x="2461975" y="4923300"/>
            <a:ext cx="567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transforms state of the database objects dynamically</a:t>
            </a:r>
            <a:endParaRPr b="0" i="0" sz="1150" u="none" cap="none" strike="noStrike">
              <a:solidFill>
                <a:srgbClr val="0C13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35" name="Google Shape;1335;g220d2cbf0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83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g220d2cbf04d_1_0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337" name="Google Shape;1337;g220d2cbf04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g220d2cbf04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g220d2cbf04d_1_0"/>
          <p:cNvSpPr/>
          <p:nvPr/>
        </p:nvSpPr>
        <p:spPr>
          <a:xfrm>
            <a:off x="2461900" y="5990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automatic object updates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0" name="Google Shape;1340;g220d2cbf04d_1_0"/>
          <p:cNvSpPr/>
          <p:nvPr/>
        </p:nvSpPr>
        <p:spPr>
          <a:xfrm>
            <a:off x="2461950" y="6523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automated rollbacks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1" name="Google Shape;1341;g220d2cbf04d_1_0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to learn syntax ( use snippets!)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2" name="Google Shape;1342;g220d2cbf04d_1_0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Google Shape;1343;g220d2cbf04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g220d2cbf04d_1_0"/>
          <p:cNvSpPr/>
          <p:nvPr/>
        </p:nvSpPr>
        <p:spPr>
          <a:xfrm>
            <a:off x="2461950" y="70569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reporting (OCI only)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5" name="Google Shape;1345;g220d2cbf04d_1_0"/>
          <p:cNvSpPr/>
          <p:nvPr/>
        </p:nvSpPr>
        <p:spPr>
          <a:xfrm>
            <a:off x="2461950" y="7590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APEX, ORDS support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6" name="Google Shape;1346;g220d2cbf04d_1_0"/>
          <p:cNvSpPr/>
          <p:nvPr/>
        </p:nvSpPr>
        <p:spPr>
          <a:xfrm>
            <a:off x="10629900" y="5456700"/>
            <a:ext cx="56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7" name="Google Shape;1347;g220d2cbf04d_1_0"/>
          <p:cNvSpPr/>
          <p:nvPr/>
        </p:nvSpPr>
        <p:spPr>
          <a:xfrm>
            <a:off x="10629900" y="5990100"/>
            <a:ext cx="56592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8" name="Google Shape;1348;g220d2cbf04d_1_0"/>
          <p:cNvSpPr/>
          <p:nvPr/>
        </p:nvSpPr>
        <p:spPr>
          <a:xfrm>
            <a:off x="2461950" y="8123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objects and data types included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49" name="Google Shape;1349;g220d2cbf04d_1_0"/>
          <p:cNvSpPr/>
          <p:nvPr/>
        </p:nvSpPr>
        <p:spPr>
          <a:xfrm>
            <a:off x="2461950" y="8657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for small projects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50" name="Google Shape;1350;g220d2cbf04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g220d2cbf04d_1_0"/>
          <p:cNvSpPr/>
          <p:nvPr/>
        </p:nvSpPr>
        <p:spPr>
          <a:xfrm>
            <a:off x="10615400" y="5456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full control over individual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2" name="Google Shape;1352;g220d2cbf04d_1_0"/>
          <p:cNvSpPr/>
          <p:nvPr/>
        </p:nvSpPr>
        <p:spPr>
          <a:xfrm>
            <a:off x="10615400" y="59901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selected deployment (contexts, labels, tags)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3" name="Google Shape;1353;g220d2cbf04d_1_0"/>
          <p:cNvSpPr/>
          <p:nvPr/>
        </p:nvSpPr>
        <p:spPr>
          <a:xfrm>
            <a:off x="10615400" y="65235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rollbacks needs to be written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4" name="Google Shape;1354;g220d2cbf04d_1_0"/>
          <p:cNvSpPr/>
          <p:nvPr/>
        </p:nvSpPr>
        <p:spPr>
          <a:xfrm>
            <a:off x="10615400" y="70569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APEX support in open source version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5" name="Google Shape;1355;g220d2cbf04d_1_0"/>
          <p:cNvSpPr/>
          <p:nvPr/>
        </p:nvSpPr>
        <p:spPr>
          <a:xfrm>
            <a:off x="10615400" y="7590300"/>
            <a:ext cx="579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all objects / data types supported (e.g BFILE or JSON)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56" name="Google Shape;1356;g220d2cbf04d_1_0"/>
          <p:cNvSpPr/>
          <p:nvPr/>
        </p:nvSpPr>
        <p:spPr>
          <a:xfrm>
            <a:off x="10615400" y="85047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fits better to advanced projects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213" y="38766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18df209120_0_312"/>
          <p:cNvSpPr/>
          <p:nvPr/>
        </p:nvSpPr>
        <p:spPr>
          <a:xfrm>
            <a:off x="2559413" y="55853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Changelog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97" name="Google Shape;197;g218df209120_0_312"/>
          <p:cNvSpPr/>
          <p:nvPr/>
        </p:nvSpPr>
        <p:spPr>
          <a:xfrm>
            <a:off x="2376650" y="6518750"/>
            <a:ext cx="37605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Ledger of changes. It holds information about what and when to execute.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8" name="Google Shape;198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50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18df209120_0_312"/>
          <p:cNvSpPr/>
          <p:nvPr/>
        </p:nvSpPr>
        <p:spPr>
          <a:xfrm>
            <a:off x="7438950" y="55976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Changeset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0" name="Google Shape;200;g218df209120_0_312"/>
          <p:cNvSpPr/>
          <p:nvPr/>
        </p:nvSpPr>
        <p:spPr>
          <a:xfrm>
            <a:off x="7273875" y="6531050"/>
            <a:ext cx="37605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Single DB change identified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by ID, author and file path.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</a:t>
            </a: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, XML, YAML or JSON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2238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18df209120_0_312"/>
          <p:cNvSpPr/>
          <p:nvPr/>
        </p:nvSpPr>
        <p:spPr>
          <a:xfrm>
            <a:off x="12318450" y="55976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3" name="Google Shape;203;g218df209120_0_312"/>
          <p:cNvSpPr/>
          <p:nvPr/>
        </p:nvSpPr>
        <p:spPr>
          <a:xfrm>
            <a:off x="12318438" y="65310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History of changes. Who, when and what. Comments, labels, tags.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4" name="Google Shape;204;g218df209120_0_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1988" y="4232750"/>
            <a:ext cx="1143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18df209120_0_3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9050" y="4248150"/>
            <a:ext cx="1143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18df209120_0_3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1400" y="4248150"/>
            <a:ext cx="1143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18df209120_0_312"/>
          <p:cNvSpPr txBox="1"/>
          <p:nvPr>
            <p:ph type="title"/>
          </p:nvPr>
        </p:nvSpPr>
        <p:spPr>
          <a:xfrm>
            <a:off x="895350" y="21072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/>
              <a:t>How liquibase works?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1c37365e36_0_244"/>
          <p:cNvSpPr/>
          <p:nvPr/>
        </p:nvSpPr>
        <p:spPr>
          <a:xfrm>
            <a:off x="1925925" y="3561550"/>
            <a:ext cx="8486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Challenge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3" name="Google Shape;1363;g21c37365e36_0_244"/>
          <p:cNvSpPr/>
          <p:nvPr/>
        </p:nvSpPr>
        <p:spPr>
          <a:xfrm>
            <a:off x="11178375" y="3561550"/>
            <a:ext cx="47160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is now…..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64" name="Google Shape;1364;g21c37365e36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56684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g21c37365e36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57091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g21c37365e36_0_244"/>
          <p:cNvSpPr/>
          <p:nvPr/>
        </p:nvSpPr>
        <p:spPr>
          <a:xfrm>
            <a:off x="4062050" y="49331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7" name="Google Shape;1367;g21c37365e36_0_244"/>
          <p:cNvSpPr/>
          <p:nvPr/>
        </p:nvSpPr>
        <p:spPr>
          <a:xfrm>
            <a:off x="10475950" y="49331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8" name="Google Shape;1368;g21c37365e36_0_244"/>
          <p:cNvSpPr/>
          <p:nvPr/>
        </p:nvSpPr>
        <p:spPr>
          <a:xfrm>
            <a:off x="8265925" y="4950650"/>
            <a:ext cx="2302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vs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1c37365e36_0_252"/>
          <p:cNvSpPr/>
          <p:nvPr/>
        </p:nvSpPr>
        <p:spPr>
          <a:xfrm>
            <a:off x="304800" y="3561550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Cooperation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5" name="Google Shape;1375;g21c37365e36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56684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g21c37365e36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57091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g21c37365e36_0_252"/>
          <p:cNvSpPr/>
          <p:nvPr/>
        </p:nvSpPr>
        <p:spPr>
          <a:xfrm>
            <a:off x="4062050" y="49331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78" name="Google Shape;1378;g21c37365e36_0_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6600" y="4556425"/>
            <a:ext cx="1143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g21c37365e36_0_252"/>
          <p:cNvSpPr/>
          <p:nvPr/>
        </p:nvSpPr>
        <p:spPr>
          <a:xfrm>
            <a:off x="10475950" y="49331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g1b663d20740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g1b663d20740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g1b663d20740_0_253"/>
          <p:cNvSpPr/>
          <p:nvPr/>
        </p:nvSpPr>
        <p:spPr>
          <a:xfrm>
            <a:off x="5740125" y="3437100"/>
            <a:ext cx="6325800" cy="5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.jar files from SQLcl to liquibase/lib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Liquibase (standalone) with full support of SQLcl generated changesets ( schema, APEX, ORDS etc.)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combine files created with </a:t>
            </a: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generate-schema 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command with advanced logic from manually created changesets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88" name="Google Shape;1388;g1b663d20740_0_25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SQLcl Liquibase + Liquibase(standalone)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g1b663d20740_0_253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Read more: </a:t>
            </a:r>
            <a:r>
              <a:rPr b="0" i="0" lang="en-US" sz="1700" u="sng" cap="none" strike="noStrike">
                <a:solidFill>
                  <a:srgbClr val="0097A7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https://docs.oracle.com/en/database/oracle/sql-developer-command-line/22.4/index.html</a:t>
            </a:r>
            <a:endParaRPr b="0" i="0" sz="1700" u="none" cap="none" strike="noStrike">
              <a:solidFill>
                <a:srgbClr val="000000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1c37365e36_0_564"/>
          <p:cNvSpPr txBox="1"/>
          <p:nvPr>
            <p:ph idx="4294967295" type="title"/>
          </p:nvPr>
        </p:nvSpPr>
        <p:spPr>
          <a:xfrm>
            <a:off x="4910100" y="39732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do you choose?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6" name="Google Shape;1396;g21c37365e36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65066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g21c37365e36_0_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65473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g21c37365e36_0_564"/>
          <p:cNvSpPr/>
          <p:nvPr/>
        </p:nvSpPr>
        <p:spPr>
          <a:xfrm>
            <a:off x="4062050" y="57713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99" name="Google Shape;1399;g21c37365e36_0_564"/>
          <p:cNvSpPr/>
          <p:nvPr/>
        </p:nvSpPr>
        <p:spPr>
          <a:xfrm>
            <a:off x="10475950" y="57713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1f284eed59_0_63"/>
          <p:cNvSpPr txBox="1"/>
          <p:nvPr>
            <p:ph idx="4294967295" type="title"/>
          </p:nvPr>
        </p:nvSpPr>
        <p:spPr>
          <a:xfrm>
            <a:off x="4910100" y="44304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Questions &amp; Answers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g1b663d20740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g1b663d20740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g1b663d20740_0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59625" y="5285975"/>
            <a:ext cx="4417175" cy="4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g1b663d20740_0_282"/>
          <p:cNvSpPr txBox="1"/>
          <p:nvPr/>
        </p:nvSpPr>
        <p:spPr>
          <a:xfrm>
            <a:off x="986225" y="2800925"/>
            <a:ext cx="147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Presentation and examples: </a:t>
            </a:r>
            <a:r>
              <a:rPr b="1" i="0" lang="en-US" sz="30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6"/>
              </a:rPr>
              <a:t>https://github.com/rgrzegorczyk/sqlcl_vs_core_liquibase</a:t>
            </a:r>
            <a:endParaRPr b="1" i="0" sz="3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15" name="Google Shape;1415;g1b663d20740_0_282"/>
          <p:cNvSpPr txBox="1"/>
          <p:nvPr/>
        </p:nvSpPr>
        <p:spPr>
          <a:xfrm>
            <a:off x="892700" y="3763625"/>
            <a:ext cx="815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Want more? Pretius resources:</a:t>
            </a:r>
            <a:endParaRPr b="1" i="0" sz="22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16" name="Google Shape;1416;g1b663d20740_0_282"/>
          <p:cNvSpPr txBox="1"/>
          <p:nvPr/>
        </p:nvSpPr>
        <p:spPr>
          <a:xfrm>
            <a:off x="849350" y="4482800"/>
            <a:ext cx="10718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tutorial: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7"/>
              </a:rPr>
              <a:t>https://pretius.com/blog/liquibase-tutorial/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rollbacks: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8"/>
              </a:rPr>
              <a:t>https://pretius.com/blog/liquibase-rollback-jenkins-oracle-apex/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Flyway, Gradle &amp; APEX  </a:t>
            </a:r>
            <a:r>
              <a:rPr b="0" i="0" lang="en-US" sz="1500" u="sng" cap="none" strike="noStrike">
                <a:solidFill>
                  <a:srgbClr val="0563C1"/>
                </a:solidFill>
                <a:latin typeface="Titillium Web"/>
                <a:ea typeface="Titillium Web"/>
                <a:cs typeface="Titillium Web"/>
                <a:sym typeface="Titillium Web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https://pretius.com/gradle-flyway-oracle-apex-a-few-words-about-migration-part-1/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17" name="Google Shape;1417;g1b663d20740_0_282"/>
          <p:cNvSpPr txBox="1"/>
          <p:nvPr/>
        </p:nvSpPr>
        <p:spPr>
          <a:xfrm>
            <a:off x="892700" y="5668625"/>
            <a:ext cx="815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 resources:</a:t>
            </a:r>
            <a:endParaRPr b="1" i="0" sz="22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18" name="Google Shape;1418;g1b663d20740_0_282"/>
          <p:cNvSpPr txBox="1"/>
          <p:nvPr/>
        </p:nvSpPr>
        <p:spPr>
          <a:xfrm>
            <a:off x="849350" y="6159200"/>
            <a:ext cx="11885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standalone documentation: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0"/>
              </a:rPr>
              <a:t>https://docs.liquibase.com/home.html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Liquibase documentation 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1"/>
              </a:rPr>
              <a:t>https://docs.oracle.com/en/database/oracle/sql-developer-command-line/22.4/index.html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Liquibase features explained by Oracle 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2"/>
              </a:rPr>
              <a:t>https://speakerdeck.com/thatjeffsmith/oracle-change-management-with-sqlcl-and-liquibase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19" name="Google Shape;1419;g1b663d20740_0_282"/>
          <p:cNvSpPr/>
          <p:nvPr/>
        </p:nvSpPr>
        <p:spPr>
          <a:xfrm>
            <a:off x="3034450" y="7293250"/>
            <a:ext cx="36243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r_grzegorczyk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sng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rafal.hasnode.dev</a:t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20" name="Google Shape;1420;g1b663d20740_0_28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8200" y="7329100"/>
            <a:ext cx="1837324" cy="18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g1b663d20740_0_2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73751" y="82579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g1b663d20740_0_2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71850" y="86791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g1b663d20740_0_2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372538" y="2933300"/>
            <a:ext cx="1714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1c37365e36_0_614"/>
          <p:cNvSpPr txBox="1"/>
          <p:nvPr>
            <p:ph idx="4294967295" type="title"/>
          </p:nvPr>
        </p:nvSpPr>
        <p:spPr>
          <a:xfrm>
            <a:off x="4910100" y="44304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Thank you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0" name="Google Shape;1430;g21c37365e36_0_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g21c37365e36_0_6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g21c37365e36_0_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40800" y="5257800"/>
            <a:ext cx="4417175" cy="4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287251d46_0_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Changelog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14" name="Google Shape;214;g21287251d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3318350"/>
            <a:ext cx="3907075" cy="40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1287251d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8300" y="3252200"/>
            <a:ext cx="9860750" cy="5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1287251d4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5075" y="2252651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287251d46_0_55"/>
          <p:cNvSpPr/>
          <p:nvPr/>
        </p:nvSpPr>
        <p:spPr>
          <a:xfrm>
            <a:off x="2504125" y="4149575"/>
            <a:ext cx="3318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23" name="Google Shape;223;g21287251d46_0_55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Changesets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24" name="Google Shape;224;g21287251d46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703" y="3318350"/>
            <a:ext cx="6957621" cy="2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1287251d46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3950" y="3323151"/>
            <a:ext cx="6494049" cy="30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1287251d46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6674202"/>
            <a:ext cx="8016024" cy="31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1287251d46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3318350"/>
            <a:ext cx="4203525" cy="4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1287251d46_0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50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287251d46_0_74"/>
          <p:cNvSpPr/>
          <p:nvPr/>
        </p:nvSpPr>
        <p:spPr>
          <a:xfrm>
            <a:off x="2504125" y="4149575"/>
            <a:ext cx="3318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35" name="Google Shape;235;g21287251d46_0_74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Tracking table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36" name="Google Shape;236;g21287251d46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22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1287251d46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025" y="3359875"/>
            <a:ext cx="15583950" cy="304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1287251d46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5513" y="6551003"/>
            <a:ext cx="62769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9200" y="74226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000" y="49080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000" y="52128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5050" y="8870450"/>
            <a:ext cx="1398475" cy="1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1287251d46_0_74"/>
          <p:cNvSpPr/>
          <p:nvPr/>
        </p:nvSpPr>
        <p:spPr>
          <a:xfrm>
            <a:off x="1899650" y="4188350"/>
            <a:ext cx="29565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1287251d46_0_74"/>
          <p:cNvSpPr/>
          <p:nvPr/>
        </p:nvSpPr>
        <p:spPr>
          <a:xfrm>
            <a:off x="4871450" y="4188350"/>
            <a:ext cx="10506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1287251d46_0_74"/>
          <p:cNvSpPr/>
          <p:nvPr/>
        </p:nvSpPr>
        <p:spPr>
          <a:xfrm>
            <a:off x="5938250" y="4188350"/>
            <a:ext cx="31212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b2c1f2412_0_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Update command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52" name="Google Shape;252;g21b2c1f241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84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1b2c1f241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550" y="3469675"/>
            <a:ext cx="1905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1b2c1f2412_0_0"/>
          <p:cNvSpPr/>
          <p:nvPr/>
        </p:nvSpPr>
        <p:spPr>
          <a:xfrm>
            <a:off x="3264325" y="36781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Deploys any changes in the changelog file that have not been deployed to database yet.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5" name="Google Shape;255;g21b2c1f241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763" y="6708300"/>
            <a:ext cx="13056725" cy="20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b2c1f2412_0_0"/>
          <p:cNvSpPr/>
          <p:nvPr/>
        </p:nvSpPr>
        <p:spPr>
          <a:xfrm>
            <a:off x="3264325" y="43639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 unique identifiers do not exist, Liquibase will apply the changeset to the database</a:t>
            </a:r>
            <a:r>
              <a:rPr b="0" i="0" lang="en-US" sz="2250" u="none" cap="none" strike="noStrike">
                <a:solidFill>
                  <a:srgbClr val="0C132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250" u="none" cap="none" strike="noStrike">
              <a:solidFill>
                <a:srgbClr val="0C13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7" name="Google Shape;257;g21b2c1f2412_0_0"/>
          <p:cNvSpPr/>
          <p:nvPr/>
        </p:nvSpPr>
        <p:spPr>
          <a:xfrm>
            <a:off x="3264325" y="52021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 unique identifiers exist, the MD5Sum of the changeset is compared to the one in the database.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8" name="Google Shape;258;g21b2c1f2412_0_0"/>
          <p:cNvSpPr/>
          <p:nvPr/>
        </p:nvSpPr>
        <p:spPr>
          <a:xfrm>
            <a:off x="3264325" y="58879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they are different, Liquibase will produce an error unless runOnChange is set to true.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9" name="Google Shape;259;g21b2c1f2412_0_0"/>
          <p:cNvSpPr/>
          <p:nvPr/>
        </p:nvSpPr>
        <p:spPr>
          <a:xfrm>
            <a:off x="12791050" y="7716775"/>
            <a:ext cx="3604800" cy="9510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1b2c1f2412_0_0"/>
          <p:cNvSpPr/>
          <p:nvPr/>
        </p:nvSpPr>
        <p:spPr>
          <a:xfrm>
            <a:off x="3704550" y="7716775"/>
            <a:ext cx="9033600" cy="9510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1b2c1f2412_0_0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6"/>
              </a:rPr>
              <a:t>https://docs.liquibase.com/commands/update/update.html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06abeb085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06abeb0859_0_10"/>
          <p:cNvSpPr/>
          <p:nvPr/>
        </p:nvSpPr>
        <p:spPr>
          <a:xfrm>
            <a:off x="621975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(built-in SQLcl)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69" name="Google Shape;269;g206abeb0859_0_10"/>
          <p:cNvSpPr/>
          <p:nvPr/>
        </p:nvSpPr>
        <p:spPr>
          <a:xfrm>
            <a:off x="6219750" y="5685300"/>
            <a:ext cx="61872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Having SQLcl, you already have Liquibase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22.4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Connect to DB as usual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| lb COMMAND [--OPTIONS]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g206abeb0859_0_10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Install      Run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descr="preencoded.png" id="271" name="Google Shape;271;g206abeb0859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2325" y="2305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06abeb0859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1050" y="3636425"/>
            <a:ext cx="1321950" cy="11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1287251d46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1287251d46_0_181"/>
          <p:cNvSpPr/>
          <p:nvPr/>
        </p:nvSpPr>
        <p:spPr>
          <a:xfrm>
            <a:off x="240565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(built-in SQLcl)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0" name="Google Shape;280;g21287251d46_0_181"/>
          <p:cNvSpPr/>
          <p:nvPr/>
        </p:nvSpPr>
        <p:spPr>
          <a:xfrm>
            <a:off x="2405650" y="5685300"/>
            <a:ext cx="60522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Having SQLcl, you already have Liquibase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22.4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Connect to DB as usual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| lb COMMAND --OPTIONS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1" name="Google Shape;281;g21287251d46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1287251d46_0_181"/>
          <p:cNvSpPr/>
          <p:nvPr/>
        </p:nvSpPr>
        <p:spPr>
          <a:xfrm>
            <a:off x="1053890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3" name="Google Shape;283;g21287251d46_0_181"/>
          <p:cNvSpPr/>
          <p:nvPr/>
        </p:nvSpPr>
        <p:spPr>
          <a:xfrm>
            <a:off x="10538900" y="5685300"/>
            <a:ext cx="55056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and add to PATH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the installer (includes JAVA and the most popular database drivers)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4.19.0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Define “properties” file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COMMAND --OPTIONS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4" name="Google Shape;284;g21287251d46_0_181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Install      Run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5" name="Google Shape;285;g21287251d46_0_181"/>
          <p:cNvSpPr txBox="1"/>
          <p:nvPr/>
        </p:nvSpPr>
        <p:spPr>
          <a:xfrm>
            <a:off x="2074325" y="9350925"/>
            <a:ext cx="12038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https://www.oracle.com/pl/database/sqldeveloper/technologies/sqlcl/download/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45720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https://www.liquibase.com/download 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descr="preencoded.png" id="286" name="Google Shape;286;g21287251d46_0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2325" y="2305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1287251d46_0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6950" y="36364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1287251d46_0_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15900" y="38497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83d44f764_0_1"/>
          <p:cNvSpPr/>
          <p:nvPr/>
        </p:nvSpPr>
        <p:spPr>
          <a:xfrm>
            <a:off x="6140700" y="3876150"/>
            <a:ext cx="6006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Take control over database changes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340396917_0_0"/>
          <p:cNvSpPr/>
          <p:nvPr/>
        </p:nvSpPr>
        <p:spPr>
          <a:xfrm>
            <a:off x="2152500" y="23423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Challenge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1" name="Google Shape;301;g2134039691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0700" y="44492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13403969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1000" y="45024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1340396917_0_0"/>
          <p:cNvSpPr/>
          <p:nvPr/>
        </p:nvSpPr>
        <p:spPr>
          <a:xfrm>
            <a:off x="2152500" y="3713957"/>
            <a:ext cx="13983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vs   Liquibase (Standalone)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4" name="Google Shape;304;g213403969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7585" y="8103500"/>
            <a:ext cx="3230927" cy="19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1340396917_0_0"/>
          <p:cNvSpPr/>
          <p:nvPr/>
        </p:nvSpPr>
        <p:spPr>
          <a:xfrm>
            <a:off x="6496875" y="8463475"/>
            <a:ext cx="237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“Lazy” approach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6" name="Google Shape;306;g2134039691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7300" y="5784975"/>
            <a:ext cx="1714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134039691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8525" y="8938675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13403969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6585" y="8103500"/>
            <a:ext cx="3230927" cy="19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1340396917_0_0"/>
          <p:cNvSpPr/>
          <p:nvPr/>
        </p:nvSpPr>
        <p:spPr>
          <a:xfrm>
            <a:off x="9925875" y="8463475"/>
            <a:ext cx="237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“Complex” flow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0" name="Google Shape;310;g2134039691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6300" y="5784975"/>
            <a:ext cx="1714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134039691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78800" y="8938663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f66b4fc83_1_25"/>
          <p:cNvSpPr txBox="1"/>
          <p:nvPr>
            <p:ph type="title"/>
          </p:nvPr>
        </p:nvSpPr>
        <p:spPr>
          <a:xfrm>
            <a:off x="1933500" y="4430475"/>
            <a:ext cx="84678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/>
              <a:t>How it all started?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20f66b4fc83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0f66b4fc83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0f66b4fc83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4025" y="2662811"/>
            <a:ext cx="6378900" cy="4961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287251d46_0_197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18" name="Google Shape;318;g21287251d46_0_197"/>
          <p:cNvPicPr preferRelativeResize="0"/>
          <p:nvPr/>
        </p:nvPicPr>
        <p:blipFill rotWithShape="1">
          <a:blip r:embed="rId3">
            <a:alphaModFix/>
          </a:blip>
          <a:srcRect b="0" l="6606" r="7141" t="0"/>
          <a:stretch/>
        </p:blipFill>
        <p:spPr>
          <a:xfrm>
            <a:off x="114875" y="3533775"/>
            <a:ext cx="33847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1287251d46_0_197"/>
          <p:cNvSpPr/>
          <p:nvPr/>
        </p:nvSpPr>
        <p:spPr>
          <a:xfrm>
            <a:off x="822725" y="4686612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20" name="Google Shape;320;g21287251d46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1287251d46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3650" y="3983971"/>
            <a:ext cx="3915350" cy="20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1287251d46_0_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9775" y="6551000"/>
            <a:ext cx="7892399" cy="31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1287251d46_0_197"/>
          <p:cNvSpPr/>
          <p:nvPr/>
        </p:nvSpPr>
        <p:spPr>
          <a:xfrm>
            <a:off x="1515663" y="3902212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24" name="Google Shape;324;g21287251d46_0_1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0725" y="3902212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1287251d46_0_1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34475" y="3969500"/>
            <a:ext cx="8016052" cy="15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287251d46_0_22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32" name="Google Shape;332;g21287251d46_0_228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33" name="Google Shape;333;g21287251d46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287251d46_0_228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1287251d46_0_228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36" name="Google Shape;336;g21287251d46_0_228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1287251d46_0_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1287251d46_0_228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39" name="Google Shape;339;g21287251d46_0_228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40" name="Google Shape;340;g21287251d46_0_2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7550" y="4045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41" name="Google Shape;341;g21287251d46_0_228"/>
          <p:cNvSpPr txBox="1"/>
          <p:nvPr/>
        </p:nvSpPr>
        <p:spPr>
          <a:xfrm>
            <a:off x="7019513" y="4346268"/>
            <a:ext cx="75987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sql /nolog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conn DEV/********@rgatp28_low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2" name="Google Shape;342;g21287251d46_0_228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3" name="Google Shape;343;g21287251d46_0_228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8"/>
              </a:rPr>
              <a:t>Requirements for Using Liquibase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5cd64ac05_0_0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50" name="Google Shape;350;g215cd64ac05_0_0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51" name="Google Shape;351;g215cd64ac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15cd64ac05_0_0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15cd64ac05_0_0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54" name="Google Shape;354;g215cd64ac05_0_0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15cd64ac0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15cd64ac05_0_0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57" name="Google Shape;357;g215cd64ac05_0_0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58" name="Google Shape;358;g215cd64ac0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7550" y="4045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59" name="Google Shape;359;g215cd64ac05_0_0"/>
          <p:cNvSpPr txBox="1"/>
          <p:nvPr/>
        </p:nvSpPr>
        <p:spPr>
          <a:xfrm>
            <a:off x="7019513" y="4346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mkdir v1; cd v1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generate-schema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0" name="Google Shape;360;g215cd64ac05_0_0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61" name="Google Shape;361;g215cd64ac05_0_0"/>
          <p:cNvSpPr/>
          <p:nvPr/>
        </p:nvSpPr>
        <p:spPr>
          <a:xfrm>
            <a:off x="4125900" y="8542500"/>
            <a:ext cx="10006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 You can only capture objects from the schema you are connected to</a:t>
            </a:r>
            <a:endParaRPr b="0" i="0" sz="225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4020cfac5_0_21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68" name="Google Shape;368;g214020cfac5_0_21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69" name="Google Shape;369;g214020cfac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14020cfac5_0_21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14020cfac5_0_21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72" name="Google Shape;372;g214020cfac5_0_21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14020cfac5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14020cfac5_0_21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75" name="Google Shape;375;g214020cfac5_0_21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76" name="Google Shape;376;g214020cfac5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0725" y="3640150"/>
            <a:ext cx="7981099" cy="48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14020cfac5_0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14224" y="3638550"/>
            <a:ext cx="36004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14020cfac5_0_21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4020cfac5_0_45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85" name="Google Shape;385;g214020cfac5_0_45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86" name="Google Shape;386;g214020cfac5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14020cfac5_0_4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14020cfac5_0_45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89" name="Google Shape;389;g214020cfac5_0_45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14020cfac5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14020cfac5_0_45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92" name="Google Shape;392;g214020cfac5_0_45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93" name="Google Shape;393;g214020cfac5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7625" y="3028950"/>
            <a:ext cx="9129577" cy="71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14020cfac5_0_45"/>
          <p:cNvSpPr txBox="1"/>
          <p:nvPr/>
        </p:nvSpPr>
        <p:spPr>
          <a:xfrm>
            <a:off x="1515675" y="7261400"/>
            <a:ext cx="45636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SXML representation of DDL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DBMS_METADATA to transform the state of the database objects dynamically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don’t even need to open it!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g214020cfac5_0_45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4020cfac5_0_65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402" name="Google Shape;402;g214020cfac5_0_65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03" name="Google Shape;403;g214020cfac5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14020cfac5_0_6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14020cfac5_0_65"/>
          <p:cNvSpPr/>
          <p:nvPr/>
        </p:nvSpPr>
        <p:spPr>
          <a:xfrm>
            <a:off x="828688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06" name="Google Shape;406;g214020cfac5_0_65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59822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14020cfac5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25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14020cfac5_0_65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09" name="Google Shape;409;g214020cfac5_0_65"/>
          <p:cNvSpPr/>
          <p:nvPr/>
        </p:nvSpPr>
        <p:spPr>
          <a:xfrm>
            <a:off x="74229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3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10" name="Google Shape;410;g214020cfac5_0_65"/>
          <p:cNvSpPr/>
          <p:nvPr/>
        </p:nvSpPr>
        <p:spPr>
          <a:xfrm>
            <a:off x="6766325" y="4217218"/>
            <a:ext cx="18669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11" name="Google Shape;411;g214020cfac5_0_6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3193225" y="35592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14020cfac5_0_65"/>
          <p:cNvSpPr/>
          <p:nvPr/>
        </p:nvSpPr>
        <p:spPr>
          <a:xfrm>
            <a:off x="4592425" y="39276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4020cfac5_0_65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14" name="Google Shape;414;g214020cfac5_0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6550" y="4121425"/>
            <a:ext cx="9399001" cy="2942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15" name="Google Shape;415;g214020cfac5_0_65"/>
          <p:cNvSpPr txBox="1"/>
          <p:nvPr/>
        </p:nvSpPr>
        <p:spPr>
          <a:xfrm>
            <a:off x="9670375" y="4409200"/>
            <a:ext cx="7464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cd v1;conn UAT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update --changelog-file controller.xml</a:t>
            </a:r>
            <a:endParaRPr b="1" i="0" sz="19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4020cfac5_0_9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22" name="Google Shape;422;g214020cfac5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14020cfac5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4613" y="2948849"/>
            <a:ext cx="11598774" cy="70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4020cfac5_0_119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30" name="Google Shape;430;g214020cfac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14020cfac5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24" y="3647688"/>
            <a:ext cx="18026952" cy="2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b663d20740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b663d20740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b663d20740_0_224"/>
          <p:cNvSpPr/>
          <p:nvPr/>
        </p:nvSpPr>
        <p:spPr>
          <a:xfrm>
            <a:off x="1676400" y="3524250"/>
            <a:ext cx="37260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g1b663d20740_0_22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b663d20740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400" y="5657838"/>
            <a:ext cx="12518301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b663d20740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9400" y="3588025"/>
            <a:ext cx="12513150" cy="177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43" name="Google Shape;443;g1b663d20740_0_224"/>
          <p:cNvSpPr txBox="1"/>
          <p:nvPr/>
        </p:nvSpPr>
        <p:spPr>
          <a:xfrm>
            <a:off x="5749125" y="3789600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init project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 “Setup new liquibase.properties (..)?” /  Y(Yes)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g1b663d20740_0_224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7"/>
              </a:rPr>
              <a:t>https://docs.liquibase.com/concepts/connections/creating-config-properties.html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45" name="Google Shape;445;g1b663d20740_0_2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90400" y="5659325"/>
            <a:ext cx="11483073" cy="24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163761977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163761977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163761977e_0_8"/>
          <p:cNvSpPr/>
          <p:nvPr/>
        </p:nvSpPr>
        <p:spPr>
          <a:xfrm>
            <a:off x="1676400" y="3524250"/>
            <a:ext cx="3726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4" name="Google Shape;454;g2163761977e_0_8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163761977e_0_8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https://docs.liquibase.com/concepts/changelogs/home.html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56" name="Google Shape;456;g2163761977e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2800" y="3131550"/>
            <a:ext cx="9302878" cy="591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163761977e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6975" y="3043500"/>
            <a:ext cx="3668775" cy="4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63761977e_0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7932500"/>
            <a:ext cx="7103678" cy="1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163761977e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45075" y="32397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163761977e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2700" y="9372600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163761977e_0_8"/>
          <p:cNvSpPr/>
          <p:nvPr/>
        </p:nvSpPr>
        <p:spPr>
          <a:xfrm>
            <a:off x="9687200" y="6505650"/>
            <a:ext cx="6822900" cy="3621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163761977e_0_8"/>
          <p:cNvSpPr/>
          <p:nvPr/>
        </p:nvSpPr>
        <p:spPr>
          <a:xfrm>
            <a:off x="4946975" y="4041750"/>
            <a:ext cx="36558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163761977e_0_8"/>
          <p:cNvSpPr/>
          <p:nvPr/>
        </p:nvSpPr>
        <p:spPr>
          <a:xfrm>
            <a:off x="9986275" y="8024000"/>
            <a:ext cx="41127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163761977e_0_8"/>
          <p:cNvSpPr/>
          <p:nvPr/>
        </p:nvSpPr>
        <p:spPr>
          <a:xfrm>
            <a:off x="5022000" y="6843075"/>
            <a:ext cx="35007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tekst&#10;&#10;Opis wygenerowany automatycznie" id="89" name="Google Shape;89;g20f66b4fc83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375" y="1820175"/>
            <a:ext cx="4934499" cy="455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90" name="Google Shape;90;g20f66b4fc83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200" y="1766900"/>
            <a:ext cx="6120974" cy="4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0f66b4fc83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4963" y="7037150"/>
            <a:ext cx="10218075" cy="21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0f66b4fc83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00" y="54605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0f66b4fc83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5725" y="79782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0f66b4fc83_1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81775" y="62997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0f66b4fc83_1_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50" y="4646175"/>
            <a:ext cx="417350" cy="4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0f66b4fc83_1_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83027" y="5460499"/>
            <a:ext cx="686511" cy="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0f66b4fc83_1_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6500" y="7230550"/>
            <a:ext cx="1125664" cy="6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0f66b4fc83_1_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58250" y="3130325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osoba, wewnątrz, podłoże&#10;&#10;Opis wygenerowany automatycznie" id="99" name="Google Shape;99;g20f66b4fc83_1_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3975" y="3770575"/>
            <a:ext cx="4751025" cy="36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0f66b4fc83_1_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2150" y="2226725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0f66b4fc83_1_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6776" y="14024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0f66b4fc83_1_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4339" y="8149650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1f284eed5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1f284eed5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1f284eed59_0_2"/>
          <p:cNvSpPr/>
          <p:nvPr/>
        </p:nvSpPr>
        <p:spPr>
          <a:xfrm>
            <a:off x="1676400" y="3524250"/>
            <a:ext cx="3726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g21f284eed59_0_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1f284eed59_0_2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https://docs.liquibase.com/concepts/changelogs/home.html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75" name="Google Shape;475;g21f284eed59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3800" y="4981388"/>
            <a:ext cx="9302875" cy="384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1f284eed59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5724" y="3059100"/>
            <a:ext cx="7665876" cy="1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1f284eed59_0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6975" y="3043500"/>
            <a:ext cx="3668775" cy="4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1f284eed59_0_2"/>
          <p:cNvSpPr/>
          <p:nvPr/>
        </p:nvSpPr>
        <p:spPr>
          <a:xfrm>
            <a:off x="10208400" y="4002650"/>
            <a:ext cx="58710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21f284eed59_0_2"/>
          <p:cNvSpPr/>
          <p:nvPr/>
        </p:nvSpPr>
        <p:spPr>
          <a:xfrm>
            <a:off x="10062075" y="7647875"/>
            <a:ext cx="66030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21f284eed59_0_2"/>
          <p:cNvSpPr/>
          <p:nvPr/>
        </p:nvSpPr>
        <p:spPr>
          <a:xfrm>
            <a:off x="5075200" y="5448600"/>
            <a:ext cx="3668700" cy="10416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2163761977e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163761977e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163761977e_0_25"/>
          <p:cNvSpPr/>
          <p:nvPr/>
        </p:nvSpPr>
        <p:spPr>
          <a:xfrm>
            <a:off x="1676400" y="3524250"/>
            <a:ext cx="37260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9" name="Google Shape;489;g2163761977e_0_2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163761977e_0_25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https://docs.liquibase.com/concepts/changelogs/changeset.html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91" name="Google Shape;491;g2163761977e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4800" y="3131550"/>
            <a:ext cx="10231800" cy="4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21f284eed5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1f284eed59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1f284eed59_0_29"/>
          <p:cNvSpPr/>
          <p:nvPr/>
        </p:nvSpPr>
        <p:spPr>
          <a:xfrm>
            <a:off x="1676400" y="3524250"/>
            <a:ext cx="37260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g21f284eed59_0_2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1f284eed59_0_29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https://docs.liquibase.com/concepts/changelogs/changeset.html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502" name="Google Shape;502;g21f284eed59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7425" y="3131550"/>
            <a:ext cx="8065167" cy="4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63761977e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163761977e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163761977e_0_69"/>
          <p:cNvSpPr/>
          <p:nvPr/>
        </p:nvSpPr>
        <p:spPr>
          <a:xfrm>
            <a:off x="1676400" y="3524250"/>
            <a:ext cx="3726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new project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1" name="Google Shape;511;g2163761977e_0_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g2163761977e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800" y="3783687"/>
            <a:ext cx="12513150" cy="8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13" name="Google Shape;513;g2163761977e_0_69"/>
          <p:cNvSpPr txBox="1"/>
          <p:nvPr/>
        </p:nvSpPr>
        <p:spPr>
          <a:xfrm>
            <a:off x="6137925" y="3841218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updateSQL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g2163761977e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5875" y="3524250"/>
            <a:ext cx="13132000" cy="48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2163761977e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163761977e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163761977e_0_86"/>
          <p:cNvSpPr/>
          <p:nvPr/>
        </p:nvSpPr>
        <p:spPr>
          <a:xfrm>
            <a:off x="1676400" y="3524250"/>
            <a:ext cx="37260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new project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3" name="Google Shape;523;g2163761977e_0_8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2163761977e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800" y="3783687"/>
            <a:ext cx="12513150" cy="8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25" name="Google Shape;525;g2163761977e_0_86"/>
          <p:cNvSpPr txBox="1"/>
          <p:nvPr/>
        </p:nvSpPr>
        <p:spPr>
          <a:xfrm>
            <a:off x="6137925" y="3841218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update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g2163761977e_0_86"/>
          <p:cNvSpPr txBox="1"/>
          <p:nvPr/>
        </p:nvSpPr>
        <p:spPr>
          <a:xfrm>
            <a:off x="1589050" y="7051100"/>
            <a:ext cx="579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 (DEV)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7" name="Google Shape;527;g2163761977e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9799" y="2948987"/>
            <a:ext cx="10190802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215cd64ac0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15cd64ac05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037" y="3359875"/>
            <a:ext cx="15583926" cy="35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15cd64ac05_0_2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 preview (DEV)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63761977e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163761977e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163761977e_0_132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44" name="Google Shape;544;g2163761977e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66775" y="3359873"/>
            <a:ext cx="3347799" cy="13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163761977e_0_13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2163761977e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163761977e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163761977e_0_151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54" name="Google Shape;554;g2163761977e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875" y="5339900"/>
            <a:ext cx="12798125" cy="2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163761977e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9400" y="3588025"/>
            <a:ext cx="12513150" cy="11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56" name="Google Shape;556;g2163761977e_0_151"/>
          <p:cNvSpPr txBox="1"/>
          <p:nvPr/>
        </p:nvSpPr>
        <p:spPr>
          <a:xfrm>
            <a:off x="5749125" y="3831725"/>
            <a:ext cx="982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--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defaults-file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=uat.properties 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updateSQL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2163761977e_0_15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21f284eed59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000" y="3250275"/>
            <a:ext cx="12031525" cy="63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1f284eed59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1f284eed59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1f284eed59_0_41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7" name="Google Shape;567;g21f284eed59_0_4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163761977e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163761977e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163761977e_0_162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76" name="Google Shape;576;g2163761977e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400" y="3588025"/>
            <a:ext cx="12513150" cy="1140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77" name="Google Shape;577;g2163761977e_0_162"/>
          <p:cNvSpPr txBox="1"/>
          <p:nvPr/>
        </p:nvSpPr>
        <p:spPr>
          <a:xfrm>
            <a:off x="5749125" y="3831725"/>
            <a:ext cx="982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--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defaults-file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=uat.properties 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g2163761977e_0_16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g2163761977e_0_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401" y="5077200"/>
            <a:ext cx="11903500" cy="38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e2598dbb2_0_82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0e2598dbb2_0_82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g20e2598dbb2_0_82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0e2598dbb2_0_82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" name="Google Shape;112;g20e2598dbb2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3788" y="2765693"/>
            <a:ext cx="9440424" cy="475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0e2598dbb2_0_82"/>
          <p:cNvSpPr txBox="1"/>
          <p:nvPr/>
        </p:nvSpPr>
        <p:spPr>
          <a:xfrm>
            <a:off x="6321300" y="1803175"/>
            <a:ext cx="564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was </a:t>
            </a:r>
            <a:r>
              <a:rPr b="0" i="0" lang="en-US" sz="4500" u="none" cap="none" strike="noStrik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NOT</a:t>
            </a: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fine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2163761977e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163761977e_0_17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 preview (UAT)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2163761977e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850" y="3343825"/>
            <a:ext cx="15598124" cy="321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163761977e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163761977e_0_118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95" name="Google Shape;595;g2163761977e_0_118"/>
          <p:cNvSpPr/>
          <p:nvPr/>
        </p:nvSpPr>
        <p:spPr>
          <a:xfrm>
            <a:off x="2461975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develop directly at database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96" name="Google Shape;596;g2163761977e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163761977e_0_118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98" name="Google Shape;598;g2163761977e_0_11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Lesson learned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99" name="Google Shape;599;g2163761977e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163761977e_0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163761977e_0_118"/>
          <p:cNvSpPr/>
          <p:nvPr/>
        </p:nvSpPr>
        <p:spPr>
          <a:xfrm>
            <a:off x="2461900" y="5456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need to learn liquibase syntax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2" name="Google Shape;602;g2163761977e_0_118"/>
          <p:cNvSpPr/>
          <p:nvPr/>
        </p:nvSpPr>
        <p:spPr>
          <a:xfrm>
            <a:off x="2461950" y="5990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individual commits in GIT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3" name="Google Shape;603;g2163761977e_0_118"/>
          <p:cNvSpPr/>
          <p:nvPr/>
        </p:nvSpPr>
        <p:spPr>
          <a:xfrm>
            <a:off x="2461950" y="6523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fits better for small projects?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4" name="Google Shape;604;g2163761977e_0_118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direct database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5" name="Google Shape;605;g2163761977e_0_118"/>
          <p:cNvSpPr/>
          <p:nvPr/>
        </p:nvSpPr>
        <p:spPr>
          <a:xfrm>
            <a:off x="10629900" y="5456700"/>
            <a:ext cx="5659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write changesets (use snippets!) and changelogs using syntax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6" name="Google Shape;606;g2163761977e_0_118"/>
          <p:cNvSpPr/>
          <p:nvPr/>
        </p:nvSpPr>
        <p:spPr>
          <a:xfrm>
            <a:off x="10630050" y="6447300"/>
            <a:ext cx="5659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GIT integration, full control on individual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796fb3542_0_9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Web interface ( deployments preview)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g21796fb3542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1796fb3542_0_96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15" name="Google Shape;615;g21796fb3542_0_96"/>
          <p:cNvSpPr/>
          <p:nvPr/>
        </p:nvSpPr>
        <p:spPr>
          <a:xfrm>
            <a:off x="2461975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preview for Oracle Cloud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16" name="Google Shape;616;g21796fb3542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1796fb3542_0_96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18" name="Google Shape;618;g21796fb3542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1796fb3542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1796fb3542_0_96"/>
          <p:cNvSpPr/>
          <p:nvPr/>
        </p:nvSpPr>
        <p:spPr>
          <a:xfrm>
            <a:off x="2461950" y="5837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DATABASECHANGELOG_ACTIONS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1" name="Google Shape;621;g21796fb3542_0_96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web interface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2" name="Google Shape;622;g21796fb3542_0_96"/>
          <p:cNvSpPr/>
          <p:nvPr/>
        </p:nvSpPr>
        <p:spPr>
          <a:xfrm>
            <a:off x="2461950" y="62949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DATABASECHANGELOG_DETAILS (view)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3" name="Google Shape;623;g21796fb3542_0_96"/>
          <p:cNvSpPr/>
          <p:nvPr/>
        </p:nvSpPr>
        <p:spPr>
          <a:xfrm>
            <a:off x="2461950" y="5380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4" name="Google Shape;624;g21796fb3542_0_96"/>
          <p:cNvSpPr/>
          <p:nvPr/>
        </p:nvSpPr>
        <p:spPr>
          <a:xfrm>
            <a:off x="10615350" y="5380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1de5e7d4d3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de5e7d4d3d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613" y="2969525"/>
            <a:ext cx="12434775" cy="6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de5e7d4d3d_0_5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1de5e7d4d3d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4510" y="6048521"/>
            <a:ext cx="3039381" cy="22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1de5e7d4d3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856" y="3276600"/>
            <a:ext cx="13780287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de5e7d4d3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de5e7d4d3d_0_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1de5e7d4d3d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9763" y="7448550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1de5e7d4d3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de5e7d4d3d_0_8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1de5e7d4d3d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360" y="3131550"/>
            <a:ext cx="10025280" cy="70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1de5e7d4d3d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de5e7d4d3d_0_9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1de5e7d4d3d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0950" y="3276425"/>
            <a:ext cx="5532673" cy="69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de5e7d4d3d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6498" y="4056825"/>
            <a:ext cx="11710699" cy="37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21b2c1f2412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1b2c1f2412_0_37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Web interface ( deployments preview)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67" name="Google Shape;667;g21b2c1f2412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100" y="2885750"/>
            <a:ext cx="8886502" cy="59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1b2c1f2412_0_37"/>
          <p:cNvSpPr txBox="1"/>
          <p:nvPr/>
        </p:nvSpPr>
        <p:spPr>
          <a:xfrm>
            <a:off x="10459925" y="4854750"/>
            <a:ext cx="57651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 you develop your own deployments preview GUI in Oracle APEX in 5 minutes?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1b2c1f2412_0_37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https://www.youtube.com/watch?v=dEV9sc4DnXs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218df209120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218df209120_0_7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218df209120_0_7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Smart database updates 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78" name="Google Shape;678;g218df209120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9177" y="3839075"/>
            <a:ext cx="5209646" cy="4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18df209120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g21b2c1f2412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1b2c1f2412_0_84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21b2c1f2412_0_84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new table column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88" name="Google Shape;688;g21b2c1f2412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e2598dbb2_0_65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0e2598dbb2_0_65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" name="Google Shape;121;g20e2598dbb2_0_65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0e2598dbb2_0_65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g20e2598dbb2_0_65"/>
          <p:cNvSpPr txBox="1"/>
          <p:nvPr>
            <p:ph idx="4294967295" type="title"/>
          </p:nvPr>
        </p:nvSpPr>
        <p:spPr>
          <a:xfrm>
            <a:off x="407100" y="4877675"/>
            <a:ext cx="6033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Let’s throw away this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0e2598dbb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025" y="2662811"/>
            <a:ext cx="6378900" cy="4961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18df209120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18df209120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18df209120_0_150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7" name="Google Shape;697;g218df209120_0_15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18df209120_0_15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99" name="Google Shape;699;g218df209120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6675" y="3047825"/>
            <a:ext cx="73342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18df209120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1475" y="6622525"/>
            <a:ext cx="8505910" cy="2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g218df209120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18df209120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18df209120_0_89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9" name="Google Shape;709;g218df209120_0_8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g218df209120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350" y="3283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11" name="Google Shape;711;g218df209120_0_89"/>
          <p:cNvSpPr txBox="1"/>
          <p:nvPr/>
        </p:nvSpPr>
        <p:spPr>
          <a:xfrm>
            <a:off x="8467313" y="3584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mkdir v2; cd v2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generate-schema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2" name="Google Shape;712;g218df209120_0_89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g218df20912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18df209120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218df209120_0_100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1" name="Google Shape;721;g218df209120_0_10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g218df209120_0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350" y="3283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23" name="Google Shape;723;g218df209120_0_100"/>
          <p:cNvSpPr txBox="1"/>
          <p:nvPr/>
        </p:nvSpPr>
        <p:spPr>
          <a:xfrm>
            <a:off x="8467313" y="3584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cd v2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24" name="Google Shape;724;g218df209120_0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5100" y="6360981"/>
            <a:ext cx="9940219" cy="8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25" name="Google Shape;725;g218df209120_0_10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18df209120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18df209120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218df209120_0_119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executed code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34" name="Google Shape;734;g218df209120_0_119"/>
          <p:cNvSpPr txBox="1"/>
          <p:nvPr/>
        </p:nvSpPr>
        <p:spPr>
          <a:xfrm>
            <a:off x="2667000" y="7035450"/>
            <a:ext cx="848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will create your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g218df209120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6375" y="8430025"/>
            <a:ext cx="13551000" cy="15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18df209120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3325" y="3295200"/>
            <a:ext cx="8204915" cy="49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218df209120_0_119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18df209120_0_23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44" name="Google Shape;744;g218df209120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18df209120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275" y="3131550"/>
            <a:ext cx="82486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18df209120_0_19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52" name="Google Shape;752;g218df209120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18df209120_0_198"/>
          <p:cNvSpPr/>
          <p:nvPr/>
        </p:nvSpPr>
        <p:spPr>
          <a:xfrm>
            <a:off x="2152500" y="75239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That won’t work</a:t>
            </a:r>
            <a:endParaRPr b="1" i="0" sz="3000" u="none" cap="none" strike="noStrike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54" name="Google Shape;754;g218df209120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1463" y="3114000"/>
            <a:ext cx="9419474" cy="3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18df209120_0_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8000" y="61186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18df209120_0_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08951" y="4884675"/>
            <a:ext cx="181275" cy="2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18df209120_0_198"/>
          <p:cNvSpPr/>
          <p:nvPr/>
        </p:nvSpPr>
        <p:spPr>
          <a:xfrm>
            <a:off x="11811500" y="4169475"/>
            <a:ext cx="2378100" cy="7152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8df209120_0_20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64" name="Google Shape;764;g218df209120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18df209120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3131550"/>
            <a:ext cx="1674495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218df209120_0_208"/>
          <p:cNvSpPr/>
          <p:nvPr/>
        </p:nvSpPr>
        <p:spPr>
          <a:xfrm>
            <a:off x="677475" y="8647600"/>
            <a:ext cx="16745100" cy="1194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8df209120_0_22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73" name="Google Shape;773;g218df209120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18df209120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600" y="3148725"/>
            <a:ext cx="98298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18df209120_0_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9951" y="5189475"/>
            <a:ext cx="181275" cy="2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18df209120_0_220"/>
          <p:cNvSpPr/>
          <p:nvPr/>
        </p:nvSpPr>
        <p:spPr>
          <a:xfrm>
            <a:off x="2152500" y="75239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won’t work too</a:t>
            </a:r>
            <a:endParaRPr b="1" i="0" sz="3000" u="none" cap="none" strike="noStrike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7" name="Google Shape;777;g218df209120_0_220"/>
          <p:cNvSpPr/>
          <p:nvPr/>
        </p:nvSpPr>
        <p:spPr>
          <a:xfrm>
            <a:off x="12192500" y="4321875"/>
            <a:ext cx="2378100" cy="7152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18df209120_0_252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84" name="Google Shape;784;g218df209120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218df209120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4460" y="3131550"/>
            <a:ext cx="12699079" cy="70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18df209120_0_252"/>
          <p:cNvSpPr/>
          <p:nvPr/>
        </p:nvSpPr>
        <p:spPr>
          <a:xfrm>
            <a:off x="2887275" y="8181750"/>
            <a:ext cx="12606300" cy="1917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g218df209120_0_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3575" y="8967575"/>
            <a:ext cx="181275" cy="1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18df209120_0_252"/>
          <p:cNvSpPr/>
          <p:nvPr/>
        </p:nvSpPr>
        <p:spPr>
          <a:xfrm>
            <a:off x="8324700" y="5085550"/>
            <a:ext cx="6673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ORA-00955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Name is already used…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18df209120_0_272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95" name="Google Shape;795;g218df209120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18df209120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700" y="3131550"/>
            <a:ext cx="101346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18df209120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0450" y="7662000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218df209120_0_272"/>
          <p:cNvSpPr/>
          <p:nvPr/>
        </p:nvSpPr>
        <p:spPr>
          <a:xfrm>
            <a:off x="2152500" y="8666952"/>
            <a:ext cx="13983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It will work :)</a:t>
            </a:r>
            <a:endParaRPr b="1" i="0" sz="30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c37365e36_0_619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1c37365e36_0_619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g21c37365e36_0_619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1c37365e36_0_619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g21c37365e36_0_619"/>
          <p:cNvSpPr txBox="1"/>
          <p:nvPr>
            <p:ph idx="4294967295" type="title"/>
          </p:nvPr>
        </p:nvSpPr>
        <p:spPr>
          <a:xfrm>
            <a:off x="471000" y="4779300"/>
            <a:ext cx="5310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No more mess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1c37365e36_0_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9696" y="2356275"/>
            <a:ext cx="11771106" cy="27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1c37365e36_0_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1275" y="5891350"/>
            <a:ext cx="11771069" cy="27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1b2c1f2412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1b2c1f2412_0_9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1b2c1f2412_0_93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column that already exists?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07" name="Google Shape;807;g21b2c1f2412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g218df209120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18df209120_0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18df209120_0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7625" y="5083075"/>
            <a:ext cx="3446600" cy="2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18df209120_0_181"/>
          <p:cNvSpPr txBox="1"/>
          <p:nvPr/>
        </p:nvSpPr>
        <p:spPr>
          <a:xfrm>
            <a:off x="5033850" y="4213250"/>
            <a:ext cx="10353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Using standalone Liquibase you mustn’t do any DB changes directly!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7" name="Google Shape;817;g218df209120_0_18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column that already exists?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18" name="Google Shape;818;g218df209120_0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8125" y="5502100"/>
            <a:ext cx="7337025" cy="1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21b2c1f241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3131550"/>
            <a:ext cx="101346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21b2c1f2412_0_51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26" name="Google Shape;826;g21b2c1f2412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1b2c1f2412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0775" y="7413675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1b2c1f2412_0_51"/>
          <p:cNvSpPr/>
          <p:nvPr/>
        </p:nvSpPr>
        <p:spPr>
          <a:xfrm>
            <a:off x="5259325" y="6808850"/>
            <a:ext cx="8782500" cy="1189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21b2c1f241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63" y="4012150"/>
            <a:ext cx="17701274" cy="22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21b2c1f2412_0_65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36" name="Google Shape;836;g21b2c1f2412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1b2c1f2412_0_65"/>
          <p:cNvSpPr/>
          <p:nvPr/>
        </p:nvSpPr>
        <p:spPr>
          <a:xfrm>
            <a:off x="495075" y="5322450"/>
            <a:ext cx="17143800" cy="84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1b2c1f2412_0_65"/>
          <p:cNvSpPr/>
          <p:nvPr/>
        </p:nvSpPr>
        <p:spPr>
          <a:xfrm>
            <a:off x="11856525" y="4111050"/>
            <a:ext cx="61005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ORA-01430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Column being added already exists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g1de5e7d4d3d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de5e7d4d3d_0_128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Really smart 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g1de5e7d4d3d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3131550"/>
            <a:ext cx="15240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1de5e7d4d3d_0_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99" y="4998450"/>
            <a:ext cx="17983201" cy="481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21b2c1f2412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1b2c1f2412_0_217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1b2c1f2412_0_217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Modify not empty column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(not so smart Liquibase - both versions)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56" name="Google Shape;856;g21b2c1f2412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21c37365e36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21c37365e36_0_27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1c37365e36_0_27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65" name="Google Shape;865;g21c37365e36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1c37365e36_0_27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7" name="Google Shape;867;g21c37365e36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275" y="3388050"/>
            <a:ext cx="56959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21c37365e36_0_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3175" y="3356450"/>
            <a:ext cx="7954825" cy="6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g21c37365e36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1c37365e36_0_28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21c37365e36_0_28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77" name="Google Shape;877;g21c37365e36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21c37365e36_0_28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9" name="Google Shape;879;g21c37365e36_0_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1725" y="4045225"/>
            <a:ext cx="12416524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880" name="Google Shape;880;g21c37365e36_0_280"/>
          <p:cNvSpPr txBox="1"/>
          <p:nvPr/>
        </p:nvSpPr>
        <p:spPr>
          <a:xfrm>
            <a:off x="7476728" y="4270075"/>
            <a:ext cx="9290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generate-schema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1c37365e36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21c37365e36_0_316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21c37365e36_0_316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89" name="Google Shape;889;g21c37365e36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1c37365e36_0_316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1" name="Google Shape;891;g21c37365e36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1500" y="4045225"/>
            <a:ext cx="12571100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892" name="Google Shape;892;g21c37365e36_0_316"/>
          <p:cNvSpPr txBox="1"/>
          <p:nvPr/>
        </p:nvSpPr>
        <p:spPr>
          <a:xfrm>
            <a:off x="7324327" y="4270075"/>
            <a:ext cx="895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updateSQL –changelog-file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3" name="Google Shape;893;g21c37365e36_0_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3400" y="6179800"/>
            <a:ext cx="13758444" cy="25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g21c37365e36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1c37365e36_0_32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21c37365e36_0_329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02" name="Google Shape;902;g21c37365e36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1c37365e36_0_329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4" name="Google Shape;904;g21c37365e36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1500" y="4045225"/>
            <a:ext cx="12571100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905" name="Google Shape;905;g21c37365e36_0_329"/>
          <p:cNvSpPr txBox="1"/>
          <p:nvPr/>
        </p:nvSpPr>
        <p:spPr>
          <a:xfrm>
            <a:off x="7324327" y="4270075"/>
            <a:ext cx="895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–changelog-file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6" name="Google Shape;906;g21c37365e36_0_329"/>
          <p:cNvSpPr txBox="1"/>
          <p:nvPr/>
        </p:nvSpPr>
        <p:spPr>
          <a:xfrm>
            <a:off x="1897000" y="7241400"/>
            <a:ext cx="9891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e2598dbb2_0_44"/>
          <p:cNvSpPr txBox="1"/>
          <p:nvPr>
            <p:ph idx="4294967295" type="title"/>
          </p:nvPr>
        </p:nvSpPr>
        <p:spPr>
          <a:xfrm>
            <a:off x="559800" y="4755150"/>
            <a:ext cx="171684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EXPLAINED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0e2598dbb2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9350" y="3504388"/>
            <a:ext cx="2650575" cy="26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0e2598dbb2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950" y="4801088"/>
            <a:ext cx="2857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20e2598dbb2_0_44"/>
          <p:cNvPicPr preferRelativeResize="0"/>
          <p:nvPr/>
        </p:nvPicPr>
        <p:blipFill rotWithShape="1">
          <a:blip r:embed="rId5">
            <a:alphaModFix/>
          </a:blip>
          <a:srcRect b="-20002" l="0" r="-20002" t="0"/>
          <a:stretch/>
        </p:blipFill>
        <p:spPr>
          <a:xfrm>
            <a:off x="9946050" y="4772025"/>
            <a:ext cx="41148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0e2598dbb2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6344" y="4400099"/>
            <a:ext cx="5297162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0e2598dbb2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0e2598dbb2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0e2598dbb2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66100" y="6471850"/>
            <a:ext cx="3567325" cy="35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0e2598dbb2_0_44"/>
          <p:cNvSpPr txBox="1"/>
          <p:nvPr/>
        </p:nvSpPr>
        <p:spPr>
          <a:xfrm>
            <a:off x="2074325" y="9350925"/>
            <a:ext cx="888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Get this presentation and examples: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9"/>
              </a:rPr>
              <a:t>https://github.com/rgrzegorczyk/sqlcl_vs_core_liquibase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21c37365e36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g21c37365e36_0_34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1c37365e36_0_34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15" name="Google Shape;915;g21c37365e36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21c37365e36_0_343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7" name="Google Shape;917;g21c37365e36_0_343"/>
          <p:cNvSpPr txBox="1"/>
          <p:nvPr/>
        </p:nvSpPr>
        <p:spPr>
          <a:xfrm>
            <a:off x="1897000" y="7241400"/>
            <a:ext cx="9891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Oooops…</a:t>
            </a:r>
            <a:endParaRPr b="1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18" name="Google Shape;918;g21c37365e36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0550" y="5108325"/>
            <a:ext cx="13071224" cy="23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1c37365e36_0_343"/>
          <p:cNvSpPr/>
          <p:nvPr/>
        </p:nvSpPr>
        <p:spPr>
          <a:xfrm>
            <a:off x="4747950" y="5774500"/>
            <a:ext cx="12877800" cy="1543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1c37365e36_0_357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26" name="Google Shape;926;g21c37365e36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21c37365e36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913" y="3766675"/>
            <a:ext cx="12526174" cy="30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21c37365e36_0_3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50" y="7321825"/>
            <a:ext cx="12571100" cy="1179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929" name="Google Shape;929;g21c37365e36_0_357"/>
          <p:cNvSpPr txBox="1"/>
          <p:nvPr/>
        </p:nvSpPr>
        <p:spPr>
          <a:xfrm>
            <a:off x="4561278" y="7546675"/>
            <a:ext cx="895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1c37365e36_0_37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36" name="Google Shape;936;g21c37365e3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21c37365e36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1" y="3208868"/>
            <a:ext cx="16433799" cy="662093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21c37365e36_0_371"/>
          <p:cNvSpPr/>
          <p:nvPr/>
        </p:nvSpPr>
        <p:spPr>
          <a:xfrm>
            <a:off x="290000" y="8380725"/>
            <a:ext cx="17070900" cy="1372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1c37365e36_0_371"/>
          <p:cNvSpPr/>
          <p:nvPr/>
        </p:nvSpPr>
        <p:spPr>
          <a:xfrm>
            <a:off x="8324700" y="5085550"/>
            <a:ext cx="6673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ORA-01439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Column must be empty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1c37365e36_0_38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46" name="Google Shape;946;g21c37365e36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21c37365e36_0_383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g21c37365e36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21c37365e36_0_383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50" name="Google Shape;950;g21c37365e36_0_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1c37365e36_0_40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57" name="Google Shape;957;g21c37365e36_0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1c37365e36_0_400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g21c37365e36_0_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21c37365e36_0_40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61" name="Google Shape;961;g21c37365e36_0_4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21c37365e36_0_400"/>
          <p:cNvSpPr/>
          <p:nvPr/>
        </p:nvSpPr>
        <p:spPr>
          <a:xfrm>
            <a:off x="6057900" y="3762600"/>
            <a:ext cx="12014400" cy="11661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1c37365e36_0_43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69" name="Google Shape;969;g21c37365e36_0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21c37365e36_0_431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21c37365e36_0_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21c37365e36_0_431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3" name="Google Shape;973;g21c37365e36_0_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1c37365e36_0_431"/>
          <p:cNvSpPr/>
          <p:nvPr/>
        </p:nvSpPr>
        <p:spPr>
          <a:xfrm>
            <a:off x="6057900" y="3762600"/>
            <a:ext cx="12014400" cy="11661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1c37365e36_0_455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81" name="Google Shape;981;g21c37365e36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21c37365e36_0_455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g21c37365e36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21c37365e36_0_455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85" name="Google Shape;985;g21c37365e36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1125" y="4483500"/>
            <a:ext cx="11641149" cy="1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g21c37365e36_0_455"/>
          <p:cNvSpPr/>
          <p:nvPr/>
        </p:nvSpPr>
        <p:spPr>
          <a:xfrm>
            <a:off x="6074125" y="4744300"/>
            <a:ext cx="12014400" cy="4788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1c37365e36_0_41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93" name="Google Shape;993;g21c37365e36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21c37365e36_0_410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g21c37365e36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1c37365e36_0_41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by updateSQL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7" name="Google Shape;997;g21c37365e36_0_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6650" y="3099875"/>
            <a:ext cx="11406176" cy="69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1c37365e36_0_442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004" name="Google Shape;1004;g21c37365e36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21c37365e36_0_442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21c37365e36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21c37365e36_0_442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by updateSQL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8" name="Google Shape;1008;g21c37365e36_0_442"/>
          <p:cNvSpPr txBox="1"/>
          <p:nvPr/>
        </p:nvSpPr>
        <p:spPr>
          <a:xfrm>
            <a:off x="1815450" y="7268775"/>
            <a:ext cx="258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g21c37365e36_0_4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900" y="3312350"/>
            <a:ext cx="11820116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g21b2c1f2412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1b2c1f2412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21b2c1f2412_0_22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Rollbacks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g21b2c1f2412_0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8700" y="3263000"/>
            <a:ext cx="10350599" cy="5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6abeb0859_0_120"/>
          <p:cNvSpPr/>
          <p:nvPr/>
        </p:nvSpPr>
        <p:spPr>
          <a:xfrm>
            <a:off x="7438950" y="66072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7" name="Google Shape;157;g206abeb0859_0_120"/>
          <p:cNvSpPr/>
          <p:nvPr/>
        </p:nvSpPr>
        <p:spPr>
          <a:xfrm>
            <a:off x="12318438" y="66072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8" name="Google Shape;158;g206abeb0859_0_12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/>
              <a:t>About me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sp>
        <p:nvSpPr>
          <p:cNvPr id="159" name="Google Shape;159;g206abeb0859_0_120"/>
          <p:cNvSpPr/>
          <p:nvPr/>
        </p:nvSpPr>
        <p:spPr>
          <a:xfrm>
            <a:off x="5237550" y="3467100"/>
            <a:ext cx="8487900" cy="5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 at Pretius Low-Code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Over 10 years in 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Financial systems for government administration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Energy, banking and logistics industry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 automation fan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certified user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Speaker since 2021 ( Kscope, Apex World, DOAG, Switzerland, Croatia, Scotland, Poland)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Blogger at </a:t>
            </a:r>
            <a:r>
              <a:rPr b="0" i="0" lang="en-US" sz="225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rafal.hashnode.dev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</a:t>
            </a:r>
            <a:r>
              <a:rPr b="0" i="0" lang="en-US" sz="225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pretius.com/blog/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0" name="Google Shape;160;g206abeb0859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425" y="3481850"/>
            <a:ext cx="3185370" cy="33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6abeb0859_0_120"/>
          <p:cNvSpPr/>
          <p:nvPr/>
        </p:nvSpPr>
        <p:spPr>
          <a:xfrm>
            <a:off x="1434250" y="6836050"/>
            <a:ext cx="36243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r_grzegorczyk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sng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rafal.hasnode.dev</a:t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2" name="Google Shape;162;g206abeb0859_0_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3551" y="78007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06abeb0859_0_1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71650" y="82219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06abeb0859_0_1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18450" y="1872700"/>
            <a:ext cx="5989949" cy="3270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g21c37365e36_0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1c37365e36_0_4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21c37365e36_0_469"/>
          <p:cNvSpPr/>
          <p:nvPr/>
        </p:nvSpPr>
        <p:spPr>
          <a:xfrm>
            <a:off x="6307050" y="3755500"/>
            <a:ext cx="5673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knows exact code that was executed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(DATABASECHANGELOG_ACTIONS 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7" name="Google Shape;1027;g21c37365e36_0_469"/>
          <p:cNvSpPr/>
          <p:nvPr/>
        </p:nvSpPr>
        <p:spPr>
          <a:xfrm>
            <a:off x="6307050" y="7361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 script is created automatically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28" name="Google Shape;1028;g21c37365e36_0_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8275" y="4860625"/>
            <a:ext cx="1714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g21c37365e36_0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1c37365e36_0_48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g21c37365e36_0_4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6338" y="3988225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1c37365e36_0_489"/>
          <p:cNvSpPr/>
          <p:nvPr/>
        </p:nvSpPr>
        <p:spPr>
          <a:xfrm>
            <a:off x="7365163" y="41898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 (to specific tag)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rollback-to-date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rollback-count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g21c37365e36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21c37365e36_0_500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g21c37365e36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00" y="4731025"/>
            <a:ext cx="17980800" cy="217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046" name="Google Shape;1046;g21c37365e36_0_500"/>
          <p:cNvSpPr txBox="1"/>
          <p:nvPr/>
        </p:nvSpPr>
        <p:spPr>
          <a:xfrm>
            <a:off x="2178250" y="4883425"/>
            <a:ext cx="1417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--preview rollback script, not execute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rollback-count –changelog-file controller.xml –count 999 –output-file test.sql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g21c37365e36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1c37365e36_0_51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21c37365e36_0_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775" y="3113850"/>
            <a:ext cx="12356450" cy="65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g21c37365e36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1c37365e36_0_52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g21c37365e36_0_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00" y="4731025"/>
            <a:ext cx="17980800" cy="21762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063" name="Google Shape;1063;g21c37365e36_0_523"/>
          <p:cNvSpPr txBox="1"/>
          <p:nvPr/>
        </p:nvSpPr>
        <p:spPr>
          <a:xfrm>
            <a:off x="2178250" y="4883425"/>
            <a:ext cx="1417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--execute rollback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rollback-count –changelog-file controller.xml –count 999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g21c37365e36_0_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21c37365e36_0_53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g21c37365e36_0_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8892" y="2958952"/>
            <a:ext cx="13530216" cy="69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1c37365e36_0_54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g21c37365e36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21c37365e36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6728" y="3073825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21c37365e36_0_543"/>
          <p:cNvSpPr/>
          <p:nvPr/>
        </p:nvSpPr>
        <p:spPr>
          <a:xfrm>
            <a:off x="4180375" y="3199200"/>
            <a:ext cx="118509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Developers write rollbacks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control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Rollbacks  can be automated with XML changesets (but who wants to write it instead of SQL?)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81" name="Google Shape;1081;g21c37365e36_0_543"/>
          <p:cNvSpPr txBox="1"/>
          <p:nvPr/>
        </p:nvSpPr>
        <p:spPr>
          <a:xfrm>
            <a:off x="2592475" y="9590025"/>
            <a:ext cx="826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rollbacks: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https://pretius.com/blog/liquibase-rollback-jenkins-oracle-apex/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g21c37365e36_0_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9800" y="5434675"/>
            <a:ext cx="9516375" cy="4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21c37365e36_0_5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7067513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21b2c1f2412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21b2c1f2412_0_12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21b2c1f2412_0_129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Integration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092" name="Google Shape;1092;g21b2c1f2412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21b2c1f2412_0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5250" y="3107848"/>
            <a:ext cx="3347799" cy="1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g218df209120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g218df209120_0_13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g218df209120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218df209120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218df209120_0_133"/>
          <p:cNvSpPr/>
          <p:nvPr/>
        </p:nvSpPr>
        <p:spPr>
          <a:xfrm>
            <a:off x="2667000" y="3295650"/>
            <a:ext cx="3073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04" name="Google Shape;1104;g218df209120_0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1325" y="3243971"/>
            <a:ext cx="3915350" cy="20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218df209120_0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1900" y="5619300"/>
            <a:ext cx="7892399" cy="3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218df209120_0_1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6925" y="3243975"/>
            <a:ext cx="8016052" cy="15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21b2c1f2412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21b2c1f2412_0_15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g21b2c1f2412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g21b2c1f2412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21b2c1f2412_0_151"/>
          <p:cNvSpPr/>
          <p:nvPr/>
        </p:nvSpPr>
        <p:spPr>
          <a:xfrm>
            <a:off x="2667000" y="3295650"/>
            <a:ext cx="64512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7" name="Google Shape;1117;g21b2c1f2412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0600" y="5131800"/>
            <a:ext cx="7162800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21b2c1f2412_0_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0600" y="3222038"/>
            <a:ext cx="48863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287251d46_0_150"/>
          <p:cNvSpPr/>
          <p:nvPr/>
        </p:nvSpPr>
        <p:spPr>
          <a:xfrm>
            <a:off x="1919825" y="2251650"/>
            <a:ext cx="81105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is Liquibase?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71" name="Google Shape;171;g21287251d46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9473" y="2442779"/>
            <a:ext cx="3189192" cy="7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1287251d46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0050" y="3860850"/>
            <a:ext cx="1619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1287251d46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92000" y="6453113"/>
            <a:ext cx="2857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1287251d46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03325" y="5960269"/>
            <a:ext cx="1347650" cy="1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226" y="3246427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1287251d46_0_150"/>
          <p:cNvSpPr txBox="1"/>
          <p:nvPr/>
        </p:nvSpPr>
        <p:spPr>
          <a:xfrm>
            <a:off x="3618575" y="3480075"/>
            <a:ext cx="5936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Open-Source Java based tool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7" name="Google Shape;177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0755" y="4635177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1287251d46_0_150"/>
          <p:cNvSpPr txBox="1"/>
          <p:nvPr/>
        </p:nvSpPr>
        <p:spPr>
          <a:xfrm>
            <a:off x="3618575" y="4868825"/>
            <a:ext cx="5886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Developed since 2006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9" name="Google Shape;179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214" y="6257576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1287251d46_0_150"/>
          <p:cNvSpPr txBox="1"/>
          <p:nvPr/>
        </p:nvSpPr>
        <p:spPr>
          <a:xfrm>
            <a:off x="3339200" y="6186425"/>
            <a:ext cx="62160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Enhanced &amp; implemented into SQLcl  in 2019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1" name="Google Shape;181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0094" y="7707676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1287251d46_0_150"/>
          <p:cNvSpPr txBox="1"/>
          <p:nvPr/>
        </p:nvSpPr>
        <p:spPr>
          <a:xfrm>
            <a:off x="3618575" y="7941325"/>
            <a:ext cx="5936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Command-line based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3" name="Google Shape;183;g21287251d46_0_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04400" y="7573763"/>
            <a:ext cx="1347650" cy="13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g21b2c1f2412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21b2c1f2412_0_173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26" name="Google Shape;1126;g21b2c1f2412_0_17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g21b2c1f2412_0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21b2c1f2412_0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21b2c1f2412_0_173"/>
          <p:cNvSpPr/>
          <p:nvPr/>
        </p:nvSpPr>
        <p:spPr>
          <a:xfrm>
            <a:off x="2667000" y="3295650"/>
            <a:ext cx="64512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commit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30" name="Google Shape;1130;g21b2c1f2412_0_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88425" y="3557588"/>
            <a:ext cx="39528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g21b2c1f2412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21b2c1f2412_0_162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8" name="Google Shape;1138;g21b2c1f2412_0_16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g21b2c1f2412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21b2c1f2412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21b2c1f2412_0_162"/>
          <p:cNvSpPr/>
          <p:nvPr/>
        </p:nvSpPr>
        <p:spPr>
          <a:xfrm>
            <a:off x="2667000" y="3295650"/>
            <a:ext cx="6451200" cy="5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42" name="Google Shape;1142;g21b2c1f2412_0_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4250" y="4543425"/>
            <a:ext cx="6266250" cy="18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g21b2c1f2412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21b2c1f2412_0_184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50" name="Google Shape;1150;g21b2c1f2412_0_18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g21b2c1f2412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g21b2c1f2412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21b2c1f2412_0_184"/>
          <p:cNvSpPr/>
          <p:nvPr/>
        </p:nvSpPr>
        <p:spPr>
          <a:xfrm>
            <a:off x="2667000" y="3295650"/>
            <a:ext cx="6451200" cy="5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54" name="Google Shape;1154;g21b2c1f2412_0_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83325" y="3963325"/>
            <a:ext cx="7652650" cy="40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g21b2c1f2412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g21b2c1f2412_0_204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62" name="Google Shape;1162;g21b2c1f2412_0_20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g21b2c1f2412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21b2c1f2412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21b2c1f2412_0_204"/>
          <p:cNvSpPr/>
          <p:nvPr/>
        </p:nvSpPr>
        <p:spPr>
          <a:xfrm>
            <a:off x="2667000" y="3295650"/>
            <a:ext cx="6451200" cy="5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66" name="Google Shape;1166;g21b2c1f2412_0_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4980" y="3125125"/>
            <a:ext cx="10335770" cy="39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21b2c1f2412_0_2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7175" y="7165850"/>
            <a:ext cx="8928226" cy="2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21b2c1f2412_0_204"/>
          <p:cNvSpPr txBox="1"/>
          <p:nvPr/>
        </p:nvSpPr>
        <p:spPr>
          <a:xfrm>
            <a:off x="2685775" y="9019000"/>
            <a:ext cx="466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g21c37365e36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21c37365e36_0_2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g21c37365e36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21c37365e36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600" y="3521316"/>
            <a:ext cx="16888800" cy="324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g21c37365e3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21c37365e36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21c37365e36_0_13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186" name="Google Shape;1186;g21c37365e36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21c37365e36_0_13"/>
          <p:cNvSpPr/>
          <p:nvPr/>
        </p:nvSpPr>
        <p:spPr>
          <a:xfrm>
            <a:off x="2667000" y="3295650"/>
            <a:ext cx="3073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88" name="Google Shape;1188;g21c37365e36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8538" y="3055350"/>
            <a:ext cx="8438525" cy="69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40258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72262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9436000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g21c37365e36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21c37365e36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21c37365e36_0_86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00" name="Google Shape;1200;g21c37365e36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1c37365e36_0_86"/>
          <p:cNvSpPr/>
          <p:nvPr/>
        </p:nvSpPr>
        <p:spPr>
          <a:xfrm>
            <a:off x="2667000" y="3295650"/>
            <a:ext cx="3748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02" name="Google Shape;1202;g21c37365e36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8925" y="3512550"/>
            <a:ext cx="11517050" cy="5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21c37365e36_0_86"/>
          <p:cNvSpPr/>
          <p:nvPr/>
        </p:nvSpPr>
        <p:spPr>
          <a:xfrm>
            <a:off x="10188350" y="4701150"/>
            <a:ext cx="5931600" cy="1894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1c37365e36_0_86"/>
          <p:cNvSpPr/>
          <p:nvPr/>
        </p:nvSpPr>
        <p:spPr>
          <a:xfrm>
            <a:off x="10188350" y="6834750"/>
            <a:ext cx="5931600" cy="727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21c37365e36_0_86"/>
          <p:cNvSpPr/>
          <p:nvPr/>
        </p:nvSpPr>
        <p:spPr>
          <a:xfrm>
            <a:off x="10188350" y="7672950"/>
            <a:ext cx="6959400" cy="727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g21c37365e36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2774" y="3131550"/>
            <a:ext cx="8566525" cy="29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21c37365e36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21c37365e36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21c37365e36_0_103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15" name="Google Shape;1215;g21c37365e36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g21c37365e36_0_103"/>
          <p:cNvSpPr/>
          <p:nvPr/>
        </p:nvSpPr>
        <p:spPr>
          <a:xfrm>
            <a:off x="2667000" y="3295650"/>
            <a:ext cx="5383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Additional info ( version, task number)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17" name="Google Shape;1217;g21c37365e36_0_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1950" y="6522750"/>
            <a:ext cx="8566524" cy="2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g21c37365e36_0_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75" y="7674200"/>
            <a:ext cx="171450" cy="1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g21c37365e36_0_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86775" y="39548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21c37365e36_0_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03050" y="5353675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g21c37365e36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g21c37365e36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21c37365e36_0_126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29" name="Google Shape;1229;g21c37365e36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21c37365e36_0_126"/>
          <p:cNvSpPr/>
          <p:nvPr/>
        </p:nvSpPr>
        <p:spPr>
          <a:xfrm>
            <a:off x="2667000" y="3295650"/>
            <a:ext cx="5383500" cy="4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Additional info ( version, task number)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Selected deployment by: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-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specific branch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-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contexts, labels or tags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31" name="Google Shape;1231;g21c37365e36_0_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1950" y="3019563"/>
            <a:ext cx="8395475" cy="2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21c37365e36_0_126"/>
          <p:cNvSpPr/>
          <p:nvPr/>
        </p:nvSpPr>
        <p:spPr>
          <a:xfrm>
            <a:off x="13621600" y="3678250"/>
            <a:ext cx="2465700" cy="6336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g21c37365e36_0_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1550" y="6559825"/>
            <a:ext cx="11462625" cy="1216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34" name="Google Shape;1234;g21c37365e36_0_126"/>
          <p:cNvSpPr txBox="1"/>
          <p:nvPr/>
        </p:nvSpPr>
        <p:spPr>
          <a:xfrm>
            <a:off x="7992425" y="6784675"/>
            <a:ext cx="87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--contexts=v2 --labels=jira-4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35" name="Google Shape;1235;g21c37365e36_0_126"/>
          <p:cNvSpPr txBox="1"/>
          <p:nvPr/>
        </p:nvSpPr>
        <p:spPr>
          <a:xfrm>
            <a:off x="2993275" y="8917575"/>
            <a:ext cx="8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21c37365e36_0_126"/>
          <p:cNvSpPr txBox="1"/>
          <p:nvPr/>
        </p:nvSpPr>
        <p:spPr>
          <a:xfrm>
            <a:off x="1306550" y="9131000"/>
            <a:ext cx="107187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advanced features: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8"/>
              </a:rPr>
              <a:t>https://pretius.com/blog/liquibase-database-version-control/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contexts and labels: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9"/>
              </a:rPr>
              <a:t>https://www.liquibase.com/blog/contexts-vs-labels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1b663d20740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1b663d20740_0_232"/>
          <p:cNvSpPr txBox="1"/>
          <p:nvPr>
            <p:ph idx="4294967295" type="title"/>
          </p:nvPr>
        </p:nvSpPr>
        <p:spPr>
          <a:xfrm>
            <a:off x="699600" y="46980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exclusive commands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